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64" r:id="rId3"/>
    <p:sldId id="279" r:id="rId4"/>
    <p:sldId id="267" r:id="rId5"/>
    <p:sldId id="256" r:id="rId6"/>
    <p:sldId id="265" r:id="rId7"/>
    <p:sldId id="257" r:id="rId8"/>
    <p:sldId id="258" r:id="rId9"/>
    <p:sldId id="259" r:id="rId10"/>
    <p:sldId id="260" r:id="rId11"/>
    <p:sldId id="261" r:id="rId12"/>
    <p:sldId id="266" r:id="rId13"/>
    <p:sldId id="269" r:id="rId14"/>
    <p:sldId id="270" r:id="rId15"/>
    <p:sldId id="271" r:id="rId16"/>
    <p:sldId id="272" r:id="rId17"/>
    <p:sldId id="273" r:id="rId18"/>
    <p:sldId id="274" r:id="rId19"/>
    <p:sldId id="276" r:id="rId20"/>
    <p:sldId id="277" r:id="rId21"/>
    <p:sldId id="278" r:id="rId22"/>
    <p:sldId id="280" r:id="rId23"/>
    <p:sldId id="285" r:id="rId24"/>
    <p:sldId id="286"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37"/>
  </p:normalViewPr>
  <p:slideViewPr>
    <p:cSldViewPr snapToGrid="0" snapToObjects="1">
      <p:cViewPr varScale="1">
        <p:scale>
          <a:sx n="103" d="100"/>
          <a:sy n="103" d="100"/>
        </p:scale>
        <p:origin x="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611A-303A-8F4A-8D3F-3F61AB7298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12D63B-8FAD-EB4D-AC1D-BAB2F80C71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279E3B-2A03-7C40-86D7-B1CD2AE140D2}"/>
              </a:ext>
            </a:extLst>
          </p:cNvPr>
          <p:cNvSpPr>
            <a:spLocks noGrp="1"/>
          </p:cNvSpPr>
          <p:nvPr>
            <p:ph type="dt" sz="half" idx="10"/>
          </p:nvPr>
        </p:nvSpPr>
        <p:spPr/>
        <p:txBody>
          <a:bodyPr/>
          <a:lstStyle/>
          <a:p>
            <a:fld id="{D675D521-1B3B-994E-BF5C-25A57E2AA857}" type="datetimeFigureOut">
              <a:rPr lang="en-US" smtClean="0"/>
              <a:t>12/22/21</a:t>
            </a:fld>
            <a:endParaRPr lang="en-US"/>
          </a:p>
        </p:txBody>
      </p:sp>
      <p:sp>
        <p:nvSpPr>
          <p:cNvPr id="5" name="Footer Placeholder 4">
            <a:extLst>
              <a:ext uri="{FF2B5EF4-FFF2-40B4-BE49-F238E27FC236}">
                <a16:creationId xmlns:a16="http://schemas.microsoft.com/office/drawing/2014/main" id="{57CD9C21-B830-E44A-A942-B7D80C8B4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D8D02-63D4-CD41-82C2-9CD9176A62D2}"/>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2251579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169F-B6AA-794E-9E0B-C766CF0463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352927-FF21-A046-950A-C127880608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1DF6F-2316-F544-8837-50CB90EB3462}"/>
              </a:ext>
            </a:extLst>
          </p:cNvPr>
          <p:cNvSpPr>
            <a:spLocks noGrp="1"/>
          </p:cNvSpPr>
          <p:nvPr>
            <p:ph type="dt" sz="half" idx="10"/>
          </p:nvPr>
        </p:nvSpPr>
        <p:spPr/>
        <p:txBody>
          <a:bodyPr/>
          <a:lstStyle/>
          <a:p>
            <a:fld id="{D675D521-1B3B-994E-BF5C-25A57E2AA857}" type="datetimeFigureOut">
              <a:rPr lang="en-US" smtClean="0"/>
              <a:t>12/22/21</a:t>
            </a:fld>
            <a:endParaRPr lang="en-US"/>
          </a:p>
        </p:txBody>
      </p:sp>
      <p:sp>
        <p:nvSpPr>
          <p:cNvPr id="5" name="Footer Placeholder 4">
            <a:extLst>
              <a:ext uri="{FF2B5EF4-FFF2-40B4-BE49-F238E27FC236}">
                <a16:creationId xmlns:a16="http://schemas.microsoft.com/office/drawing/2014/main" id="{928FE554-03E2-194D-9D55-BC70E7F52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09139-D57C-C14A-83BF-7F7547407D50}"/>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4111231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202300-A223-4641-8909-2CA8430532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181498-20E7-7B4C-89AB-0AF666731A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88FAC-AEEA-8C4A-9747-07418A32F551}"/>
              </a:ext>
            </a:extLst>
          </p:cNvPr>
          <p:cNvSpPr>
            <a:spLocks noGrp="1"/>
          </p:cNvSpPr>
          <p:nvPr>
            <p:ph type="dt" sz="half" idx="10"/>
          </p:nvPr>
        </p:nvSpPr>
        <p:spPr/>
        <p:txBody>
          <a:bodyPr/>
          <a:lstStyle/>
          <a:p>
            <a:fld id="{D675D521-1B3B-994E-BF5C-25A57E2AA857}" type="datetimeFigureOut">
              <a:rPr lang="en-US" smtClean="0"/>
              <a:t>12/22/21</a:t>
            </a:fld>
            <a:endParaRPr lang="en-US"/>
          </a:p>
        </p:txBody>
      </p:sp>
      <p:sp>
        <p:nvSpPr>
          <p:cNvPr id="5" name="Footer Placeholder 4">
            <a:extLst>
              <a:ext uri="{FF2B5EF4-FFF2-40B4-BE49-F238E27FC236}">
                <a16:creationId xmlns:a16="http://schemas.microsoft.com/office/drawing/2014/main" id="{A374E9EC-31F9-9441-B824-1F86166BB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8E483-E75E-8C40-8EBF-2DB6A5D47E15}"/>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114501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7126-AE26-2A4D-9803-023149945E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CFFCA4-DD74-904C-8D05-DB76CFF747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7D930-1D88-BD44-9043-573AA826FF81}"/>
              </a:ext>
            </a:extLst>
          </p:cNvPr>
          <p:cNvSpPr>
            <a:spLocks noGrp="1"/>
          </p:cNvSpPr>
          <p:nvPr>
            <p:ph type="dt" sz="half" idx="10"/>
          </p:nvPr>
        </p:nvSpPr>
        <p:spPr/>
        <p:txBody>
          <a:bodyPr/>
          <a:lstStyle/>
          <a:p>
            <a:fld id="{D675D521-1B3B-994E-BF5C-25A57E2AA857}" type="datetimeFigureOut">
              <a:rPr lang="en-US" smtClean="0"/>
              <a:t>12/22/21</a:t>
            </a:fld>
            <a:endParaRPr lang="en-US"/>
          </a:p>
        </p:txBody>
      </p:sp>
      <p:sp>
        <p:nvSpPr>
          <p:cNvPr id="5" name="Footer Placeholder 4">
            <a:extLst>
              <a:ext uri="{FF2B5EF4-FFF2-40B4-BE49-F238E27FC236}">
                <a16:creationId xmlns:a16="http://schemas.microsoft.com/office/drawing/2014/main" id="{573ABD86-D721-314C-A032-560B514C2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0E639-0403-6E4D-9C56-2FB389D70B71}"/>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341916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E462F-6779-7F4C-B0A0-FF882FD7B4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596A06-0237-6C41-B43D-6435A0736F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6078A4-645F-4C43-972E-42BDB4599476}"/>
              </a:ext>
            </a:extLst>
          </p:cNvPr>
          <p:cNvSpPr>
            <a:spLocks noGrp="1"/>
          </p:cNvSpPr>
          <p:nvPr>
            <p:ph type="dt" sz="half" idx="10"/>
          </p:nvPr>
        </p:nvSpPr>
        <p:spPr/>
        <p:txBody>
          <a:bodyPr/>
          <a:lstStyle/>
          <a:p>
            <a:fld id="{D675D521-1B3B-994E-BF5C-25A57E2AA857}" type="datetimeFigureOut">
              <a:rPr lang="en-US" smtClean="0"/>
              <a:t>12/22/21</a:t>
            </a:fld>
            <a:endParaRPr lang="en-US"/>
          </a:p>
        </p:txBody>
      </p:sp>
      <p:sp>
        <p:nvSpPr>
          <p:cNvPr id="5" name="Footer Placeholder 4">
            <a:extLst>
              <a:ext uri="{FF2B5EF4-FFF2-40B4-BE49-F238E27FC236}">
                <a16:creationId xmlns:a16="http://schemas.microsoft.com/office/drawing/2014/main" id="{875EE1C0-3D38-5E4F-9BDB-58BB88348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14BD3-FCC2-CC4C-999C-FF3A506980BD}"/>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235918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35C97-2410-5E4D-ABEB-7A0928257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69BFB3-1216-2240-8F47-C0F44056D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6FEDF4-3901-1B4D-AFDE-667ED5ACEB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6CD41B-2814-E945-8A40-02C8A8C053C1}"/>
              </a:ext>
            </a:extLst>
          </p:cNvPr>
          <p:cNvSpPr>
            <a:spLocks noGrp="1"/>
          </p:cNvSpPr>
          <p:nvPr>
            <p:ph type="dt" sz="half" idx="10"/>
          </p:nvPr>
        </p:nvSpPr>
        <p:spPr/>
        <p:txBody>
          <a:bodyPr/>
          <a:lstStyle/>
          <a:p>
            <a:fld id="{D675D521-1B3B-994E-BF5C-25A57E2AA857}" type="datetimeFigureOut">
              <a:rPr lang="en-US" smtClean="0"/>
              <a:t>12/22/21</a:t>
            </a:fld>
            <a:endParaRPr lang="en-US"/>
          </a:p>
        </p:txBody>
      </p:sp>
      <p:sp>
        <p:nvSpPr>
          <p:cNvPr id="6" name="Footer Placeholder 5">
            <a:extLst>
              <a:ext uri="{FF2B5EF4-FFF2-40B4-BE49-F238E27FC236}">
                <a16:creationId xmlns:a16="http://schemas.microsoft.com/office/drawing/2014/main" id="{C4368254-49FD-0D4A-BD18-566392E3AC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CF04F5-C9FB-D145-B709-06AE9CFE973C}"/>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327882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92CE-867D-DA4D-887A-1DE6726930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80ADB8-D611-A243-A2A8-FFC2DE3531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319CFF-2C8A-C445-9B67-94ECEDD5DC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88DE5-C9E9-0349-8207-BF07F3D13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A429FD-BFF1-6644-AC19-6DB0FE5CA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D0DF72-0B84-924D-8A91-771181DF46C6}"/>
              </a:ext>
            </a:extLst>
          </p:cNvPr>
          <p:cNvSpPr>
            <a:spLocks noGrp="1"/>
          </p:cNvSpPr>
          <p:nvPr>
            <p:ph type="dt" sz="half" idx="10"/>
          </p:nvPr>
        </p:nvSpPr>
        <p:spPr/>
        <p:txBody>
          <a:bodyPr/>
          <a:lstStyle/>
          <a:p>
            <a:fld id="{D675D521-1B3B-994E-BF5C-25A57E2AA857}" type="datetimeFigureOut">
              <a:rPr lang="en-US" smtClean="0"/>
              <a:t>12/22/21</a:t>
            </a:fld>
            <a:endParaRPr lang="en-US"/>
          </a:p>
        </p:txBody>
      </p:sp>
      <p:sp>
        <p:nvSpPr>
          <p:cNvPr id="8" name="Footer Placeholder 7">
            <a:extLst>
              <a:ext uri="{FF2B5EF4-FFF2-40B4-BE49-F238E27FC236}">
                <a16:creationId xmlns:a16="http://schemas.microsoft.com/office/drawing/2014/main" id="{3E300612-4182-F043-B2F5-C99B896C1D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E02C8E-6EF3-5E4F-AA90-5411F672E4C6}"/>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56411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76BB-41E3-9340-9B54-2AF9AC93BD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AC462E-FEE0-B143-B38F-BDA92A3CFB40}"/>
              </a:ext>
            </a:extLst>
          </p:cNvPr>
          <p:cNvSpPr>
            <a:spLocks noGrp="1"/>
          </p:cNvSpPr>
          <p:nvPr>
            <p:ph type="dt" sz="half" idx="10"/>
          </p:nvPr>
        </p:nvSpPr>
        <p:spPr/>
        <p:txBody>
          <a:bodyPr/>
          <a:lstStyle/>
          <a:p>
            <a:fld id="{D675D521-1B3B-994E-BF5C-25A57E2AA857}" type="datetimeFigureOut">
              <a:rPr lang="en-US" smtClean="0"/>
              <a:t>12/22/21</a:t>
            </a:fld>
            <a:endParaRPr lang="en-US"/>
          </a:p>
        </p:txBody>
      </p:sp>
      <p:sp>
        <p:nvSpPr>
          <p:cNvPr id="4" name="Footer Placeholder 3">
            <a:extLst>
              <a:ext uri="{FF2B5EF4-FFF2-40B4-BE49-F238E27FC236}">
                <a16:creationId xmlns:a16="http://schemas.microsoft.com/office/drawing/2014/main" id="{5CE3A9F6-958D-3B4F-A03F-A6948E2A12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E8DEF-5C43-F546-A69A-82D43D2F14A0}"/>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399572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12A99F-9A04-C441-B8D9-A09B158B2BBA}"/>
              </a:ext>
            </a:extLst>
          </p:cNvPr>
          <p:cNvSpPr>
            <a:spLocks noGrp="1"/>
          </p:cNvSpPr>
          <p:nvPr>
            <p:ph type="dt" sz="half" idx="10"/>
          </p:nvPr>
        </p:nvSpPr>
        <p:spPr/>
        <p:txBody>
          <a:bodyPr/>
          <a:lstStyle/>
          <a:p>
            <a:fld id="{D675D521-1B3B-994E-BF5C-25A57E2AA857}" type="datetimeFigureOut">
              <a:rPr lang="en-US" smtClean="0"/>
              <a:t>12/22/21</a:t>
            </a:fld>
            <a:endParaRPr lang="en-US"/>
          </a:p>
        </p:txBody>
      </p:sp>
      <p:sp>
        <p:nvSpPr>
          <p:cNvPr id="3" name="Footer Placeholder 2">
            <a:extLst>
              <a:ext uri="{FF2B5EF4-FFF2-40B4-BE49-F238E27FC236}">
                <a16:creationId xmlns:a16="http://schemas.microsoft.com/office/drawing/2014/main" id="{FE92E041-DE72-5B4F-B62E-B8A30E27B1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88AEA-9EF3-2E4D-8BF6-5888468AF351}"/>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2074706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3C1AC-1D95-464D-B3EB-EF4B76B50B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2A0C2E-5F4D-2D45-B5BC-14C376E1FC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ABD29E-D6B3-CD44-BE81-0AAD03261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27170F-CE7C-F34B-ABFF-FE14202E8870}"/>
              </a:ext>
            </a:extLst>
          </p:cNvPr>
          <p:cNvSpPr>
            <a:spLocks noGrp="1"/>
          </p:cNvSpPr>
          <p:nvPr>
            <p:ph type="dt" sz="half" idx="10"/>
          </p:nvPr>
        </p:nvSpPr>
        <p:spPr/>
        <p:txBody>
          <a:bodyPr/>
          <a:lstStyle/>
          <a:p>
            <a:fld id="{D675D521-1B3B-994E-BF5C-25A57E2AA857}" type="datetimeFigureOut">
              <a:rPr lang="en-US" smtClean="0"/>
              <a:t>12/22/21</a:t>
            </a:fld>
            <a:endParaRPr lang="en-US"/>
          </a:p>
        </p:txBody>
      </p:sp>
      <p:sp>
        <p:nvSpPr>
          <p:cNvPr id="6" name="Footer Placeholder 5">
            <a:extLst>
              <a:ext uri="{FF2B5EF4-FFF2-40B4-BE49-F238E27FC236}">
                <a16:creationId xmlns:a16="http://schemas.microsoft.com/office/drawing/2014/main" id="{14721338-58CE-C242-A09F-E9DF732565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F310-9B47-2345-B01B-3DFF96B3412E}"/>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2171080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5D1F3-2662-F04D-AAA9-771982A37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198BE1-B9E2-8A40-990C-B3915C1ECE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1F9AF2-05A3-5248-B12B-755988E79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D2398-0AD1-EF4F-AE74-58A731747906}"/>
              </a:ext>
            </a:extLst>
          </p:cNvPr>
          <p:cNvSpPr>
            <a:spLocks noGrp="1"/>
          </p:cNvSpPr>
          <p:nvPr>
            <p:ph type="dt" sz="half" idx="10"/>
          </p:nvPr>
        </p:nvSpPr>
        <p:spPr/>
        <p:txBody>
          <a:bodyPr/>
          <a:lstStyle/>
          <a:p>
            <a:fld id="{D675D521-1B3B-994E-BF5C-25A57E2AA857}" type="datetimeFigureOut">
              <a:rPr lang="en-US" smtClean="0"/>
              <a:t>12/22/21</a:t>
            </a:fld>
            <a:endParaRPr lang="en-US"/>
          </a:p>
        </p:txBody>
      </p:sp>
      <p:sp>
        <p:nvSpPr>
          <p:cNvPr id="6" name="Footer Placeholder 5">
            <a:extLst>
              <a:ext uri="{FF2B5EF4-FFF2-40B4-BE49-F238E27FC236}">
                <a16:creationId xmlns:a16="http://schemas.microsoft.com/office/drawing/2014/main" id="{F9F1C659-7F55-634C-B7AB-3A063342CD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C5575C-2F6D-C340-9E82-03A74255A29D}"/>
              </a:ext>
            </a:extLst>
          </p:cNvPr>
          <p:cNvSpPr>
            <a:spLocks noGrp="1"/>
          </p:cNvSpPr>
          <p:nvPr>
            <p:ph type="sldNum" sz="quarter" idx="12"/>
          </p:nvPr>
        </p:nvSpPr>
        <p:spPr/>
        <p:txBody>
          <a:bodyPr/>
          <a:lstStyle/>
          <a:p>
            <a:fld id="{5A5FFAC4-5476-8A47-8DD2-69C6B5066CAD}" type="slidenum">
              <a:rPr lang="en-US" smtClean="0"/>
              <a:t>‹#›</a:t>
            </a:fld>
            <a:endParaRPr lang="en-US"/>
          </a:p>
        </p:txBody>
      </p:sp>
    </p:spTree>
    <p:extLst>
      <p:ext uri="{BB962C8B-B14F-4D97-AF65-F5344CB8AC3E}">
        <p14:creationId xmlns:p14="http://schemas.microsoft.com/office/powerpoint/2010/main" val="1291506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331E68-FAFB-F943-8A4D-8E38B19786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7E02B7-83CA-0D4F-BE2A-4B5C0DC464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263C3-180E-6040-B856-52A6DB9A61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75D521-1B3B-994E-BF5C-25A57E2AA857}" type="datetimeFigureOut">
              <a:rPr lang="en-US" smtClean="0"/>
              <a:t>12/22/21</a:t>
            </a:fld>
            <a:endParaRPr lang="en-US"/>
          </a:p>
        </p:txBody>
      </p:sp>
      <p:sp>
        <p:nvSpPr>
          <p:cNvPr id="5" name="Footer Placeholder 4">
            <a:extLst>
              <a:ext uri="{FF2B5EF4-FFF2-40B4-BE49-F238E27FC236}">
                <a16:creationId xmlns:a16="http://schemas.microsoft.com/office/drawing/2014/main" id="{6A55709C-14BC-AB4D-80B0-069DF2BC5E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53F552-DB51-E141-9116-E24A7138F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FFAC4-5476-8A47-8DD2-69C6B5066CAD}" type="slidenum">
              <a:rPr lang="en-US" smtClean="0"/>
              <a:t>‹#›</a:t>
            </a:fld>
            <a:endParaRPr lang="en-US"/>
          </a:p>
        </p:txBody>
      </p:sp>
    </p:spTree>
    <p:extLst>
      <p:ext uri="{BB962C8B-B14F-4D97-AF65-F5344CB8AC3E}">
        <p14:creationId xmlns:p14="http://schemas.microsoft.com/office/powerpoint/2010/main" val="821911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Video 15">
            <a:extLst>
              <a:ext uri="{FF2B5EF4-FFF2-40B4-BE49-F238E27FC236}">
                <a16:creationId xmlns:a16="http://schemas.microsoft.com/office/drawing/2014/main" id="{B69C6F80-53A3-4558-9657-64180D1223EC}"/>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5"/>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94C64A1-6EB7-6E4C-93F7-ADF4103A8E8C}"/>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Stock Sentiment Analysis</a:t>
            </a:r>
            <a:br>
              <a:rPr lang="en-US" sz="5200">
                <a:solidFill>
                  <a:srgbClr val="FFFFFF"/>
                </a:solidFill>
              </a:rPr>
            </a:br>
            <a:r>
              <a:rPr lang="en-US" sz="4400">
                <a:solidFill>
                  <a:srgbClr val="FFFFFF"/>
                </a:solidFill>
              </a:rPr>
              <a:t>December 23, 2021</a:t>
            </a:r>
            <a:br>
              <a:rPr lang="en-US" sz="5200">
                <a:solidFill>
                  <a:srgbClr val="FFFFFF"/>
                </a:solidFill>
              </a:rPr>
            </a:br>
            <a:endParaRPr lang="en-US" sz="5200" dirty="0">
              <a:solidFill>
                <a:srgbClr val="FFFFFF"/>
              </a:solidFill>
            </a:endParaRPr>
          </a:p>
        </p:txBody>
      </p:sp>
      <p:sp>
        <p:nvSpPr>
          <p:cNvPr id="4" name="TextBox 3">
            <a:extLst>
              <a:ext uri="{FF2B5EF4-FFF2-40B4-BE49-F238E27FC236}">
                <a16:creationId xmlns:a16="http://schemas.microsoft.com/office/drawing/2014/main" id="{11552078-34B8-6545-A58E-B0B87F9C00BC}"/>
              </a:ext>
            </a:extLst>
          </p:cNvPr>
          <p:cNvSpPr txBox="1"/>
          <p:nvPr/>
        </p:nvSpPr>
        <p:spPr>
          <a:xfrm>
            <a:off x="494270" y="5320939"/>
            <a:ext cx="8625759" cy="923330"/>
          </a:xfrm>
          <a:prstGeom prst="rect">
            <a:avLst/>
          </a:prstGeom>
          <a:noFill/>
        </p:spPr>
        <p:txBody>
          <a:bodyPr wrap="none" rtlCol="0">
            <a:spAutoFit/>
          </a:bodyPr>
          <a:lstStyle/>
          <a:p>
            <a:r>
              <a:rPr lang="en-US">
                <a:solidFill>
                  <a:schemeClr val="bg1"/>
                </a:solidFill>
              </a:rPr>
              <a:t>Northwestern Fintech Project 1</a:t>
            </a:r>
          </a:p>
          <a:p>
            <a:r>
              <a:rPr lang="en-US">
                <a:solidFill>
                  <a:schemeClr val="bg1"/>
                </a:solidFill>
              </a:rPr>
              <a:t>Team Members:  Conor Hunt, Denise Franta, Joshua Neft, Orkhan Garajayev, Raja Abhishek</a:t>
            </a:r>
          </a:p>
          <a:p>
            <a:endParaRPr lang="en-US" dirty="0">
              <a:solidFill>
                <a:schemeClr val="bg1"/>
              </a:solidFill>
            </a:endParaRPr>
          </a:p>
        </p:txBody>
      </p:sp>
    </p:spTree>
    <p:extLst>
      <p:ext uri="{BB962C8B-B14F-4D97-AF65-F5344CB8AC3E}">
        <p14:creationId xmlns:p14="http://schemas.microsoft.com/office/powerpoint/2010/main" val="26765748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Exploration: Shift in search trend</a:t>
            </a:r>
          </a:p>
        </p:txBody>
      </p:sp>
      <p:sp>
        <p:nvSpPr>
          <p:cNvPr id="14" name="TextBox 13">
            <a:extLst>
              <a:ext uri="{FF2B5EF4-FFF2-40B4-BE49-F238E27FC236}">
                <a16:creationId xmlns:a16="http://schemas.microsoft.com/office/drawing/2014/main" id="{30113782-E8F4-5A4F-B68C-809448603D20}"/>
              </a:ext>
            </a:extLst>
          </p:cNvPr>
          <p:cNvSpPr txBox="1"/>
          <p:nvPr/>
        </p:nvSpPr>
        <p:spPr>
          <a:xfrm>
            <a:off x="414339" y="1031417"/>
            <a:ext cx="1118425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During 2007-08 economic crisis, recession, downturn and economic downturn were key searches however during covid period buy stocks, sell stocks and unemployment are trending words  </a:t>
            </a:r>
          </a:p>
        </p:txBody>
      </p:sp>
      <p:pic>
        <p:nvPicPr>
          <p:cNvPr id="3" name="Picture 2" descr="Chart, histogram&#10;&#10;Description automatically generated">
            <a:extLst>
              <a:ext uri="{FF2B5EF4-FFF2-40B4-BE49-F238E27FC236}">
                <a16:creationId xmlns:a16="http://schemas.microsoft.com/office/drawing/2014/main" id="{B32305BF-421C-D24B-8138-F2082ECE4174}"/>
              </a:ext>
            </a:extLst>
          </p:cNvPr>
          <p:cNvPicPr>
            <a:picLocks noChangeAspect="1"/>
          </p:cNvPicPr>
          <p:nvPr/>
        </p:nvPicPr>
        <p:blipFill>
          <a:blip r:embed="rId2"/>
          <a:stretch>
            <a:fillRect/>
          </a:stretch>
        </p:blipFill>
        <p:spPr>
          <a:xfrm>
            <a:off x="1300559" y="2205037"/>
            <a:ext cx="9590881" cy="4110378"/>
          </a:xfrm>
          <a:prstGeom prst="rect">
            <a:avLst/>
          </a:prstGeom>
        </p:spPr>
      </p:pic>
    </p:spTree>
    <p:extLst>
      <p:ext uri="{BB962C8B-B14F-4D97-AF65-F5344CB8AC3E}">
        <p14:creationId xmlns:p14="http://schemas.microsoft.com/office/powerpoint/2010/main" val="3837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Exploration: Is search seasonal?</a:t>
            </a:r>
          </a:p>
        </p:txBody>
      </p:sp>
      <p:sp>
        <p:nvSpPr>
          <p:cNvPr id="14" name="TextBox 13">
            <a:extLst>
              <a:ext uri="{FF2B5EF4-FFF2-40B4-BE49-F238E27FC236}">
                <a16:creationId xmlns:a16="http://schemas.microsoft.com/office/drawing/2014/main" id="{30113782-E8F4-5A4F-B68C-809448603D20}"/>
              </a:ext>
            </a:extLst>
          </p:cNvPr>
          <p:cNvSpPr txBox="1"/>
          <p:nvPr/>
        </p:nvSpPr>
        <p:spPr>
          <a:xfrm>
            <a:off x="414339" y="1031417"/>
            <a:ext cx="1118425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Trending of keyword gift is seasonal as it peaks every December before Christmas</a:t>
            </a:r>
          </a:p>
        </p:txBody>
      </p:sp>
      <p:pic>
        <p:nvPicPr>
          <p:cNvPr id="3" name="Picture 2" descr="Chart, histogram&#10;&#10;Description automatically generated">
            <a:extLst>
              <a:ext uri="{FF2B5EF4-FFF2-40B4-BE49-F238E27FC236}">
                <a16:creationId xmlns:a16="http://schemas.microsoft.com/office/drawing/2014/main" id="{8371AEC2-AA2F-FD45-AAB3-2E398BDC7C46}"/>
              </a:ext>
            </a:extLst>
          </p:cNvPr>
          <p:cNvPicPr>
            <a:picLocks noChangeAspect="1"/>
          </p:cNvPicPr>
          <p:nvPr/>
        </p:nvPicPr>
        <p:blipFill>
          <a:blip r:embed="rId2"/>
          <a:stretch>
            <a:fillRect/>
          </a:stretch>
        </p:blipFill>
        <p:spPr>
          <a:xfrm>
            <a:off x="1101725" y="2119312"/>
            <a:ext cx="9328150" cy="3997779"/>
          </a:xfrm>
          <a:prstGeom prst="rect">
            <a:avLst/>
          </a:prstGeom>
        </p:spPr>
      </p:pic>
    </p:spTree>
    <p:extLst>
      <p:ext uri="{BB962C8B-B14F-4D97-AF65-F5344CB8AC3E}">
        <p14:creationId xmlns:p14="http://schemas.microsoft.com/office/powerpoint/2010/main" val="3946753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 on document with pen">
            <a:extLst>
              <a:ext uri="{FF2B5EF4-FFF2-40B4-BE49-F238E27FC236}">
                <a16:creationId xmlns:a16="http://schemas.microsoft.com/office/drawing/2014/main" id="{AFDE7284-CE84-49A6-A26F-1A8975DBF411}"/>
              </a:ext>
            </a:extLst>
          </p:cNvPr>
          <p:cNvPicPr>
            <a:picLocks noChangeAspect="1"/>
          </p:cNvPicPr>
          <p:nvPr/>
        </p:nvPicPr>
        <p:blipFill rotWithShape="1">
          <a:blip r:embed="rId2"/>
          <a:srcRect t="1511" b="1422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64D6E07-876E-5B4D-86A5-B912EECE00B7}"/>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Data Analysis</a:t>
            </a:r>
          </a:p>
        </p:txBody>
      </p:sp>
    </p:spTree>
    <p:extLst>
      <p:ext uri="{BB962C8B-B14F-4D97-AF65-F5344CB8AC3E}">
        <p14:creationId xmlns:p14="http://schemas.microsoft.com/office/powerpoint/2010/main" val="17495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Recession Vs Tech Stocks</a:t>
            </a:r>
          </a:p>
        </p:txBody>
      </p:sp>
      <p:pic>
        <p:nvPicPr>
          <p:cNvPr id="5" name="Picture 4" descr="Graphical user interface, application, Word&#10;&#10;Description automatically generated">
            <a:extLst>
              <a:ext uri="{FF2B5EF4-FFF2-40B4-BE49-F238E27FC236}">
                <a16:creationId xmlns:a16="http://schemas.microsoft.com/office/drawing/2014/main" id="{61DD7612-8347-464A-AEF9-30E26AF6372E}"/>
              </a:ext>
            </a:extLst>
          </p:cNvPr>
          <p:cNvPicPr>
            <a:picLocks/>
          </p:cNvPicPr>
          <p:nvPr/>
        </p:nvPicPr>
        <p:blipFill>
          <a:blip r:embed="rId2"/>
          <a:stretch>
            <a:fillRect/>
          </a:stretch>
        </p:blipFill>
        <p:spPr>
          <a:xfrm>
            <a:off x="331566" y="2475146"/>
            <a:ext cx="5486400" cy="3931920"/>
          </a:xfrm>
          <a:prstGeom prst="rect">
            <a:avLst/>
          </a:prstGeom>
        </p:spPr>
      </p:pic>
      <p:pic>
        <p:nvPicPr>
          <p:cNvPr id="6" name="Picture 5">
            <a:extLst>
              <a:ext uri="{FF2B5EF4-FFF2-40B4-BE49-F238E27FC236}">
                <a16:creationId xmlns:a16="http://schemas.microsoft.com/office/drawing/2014/main" id="{11068F7E-E127-8142-8B5E-0F55C5AA430A}"/>
              </a:ext>
            </a:extLst>
          </p:cNvPr>
          <p:cNvPicPr>
            <a:picLocks/>
          </p:cNvPicPr>
          <p:nvPr/>
        </p:nvPicPr>
        <p:blipFill>
          <a:blip r:embed="rId3"/>
          <a:stretch>
            <a:fillRect/>
          </a:stretch>
        </p:blipFill>
        <p:spPr>
          <a:xfrm>
            <a:off x="6445072" y="2475146"/>
            <a:ext cx="5486400" cy="3931920"/>
          </a:xfrm>
          <a:prstGeom prst="rect">
            <a:avLst/>
          </a:prstGeom>
        </p:spPr>
      </p:pic>
      <p:sp>
        <p:nvSpPr>
          <p:cNvPr id="7" name="TextBox 6">
            <a:extLst>
              <a:ext uri="{FF2B5EF4-FFF2-40B4-BE49-F238E27FC236}">
                <a16:creationId xmlns:a16="http://schemas.microsoft.com/office/drawing/2014/main" id="{6C13B1E7-FB23-5F44-A817-110B84DC1DDD}"/>
              </a:ext>
            </a:extLst>
          </p:cNvPr>
          <p:cNvSpPr txBox="1"/>
          <p:nvPr/>
        </p:nvSpPr>
        <p:spPr>
          <a:xfrm>
            <a:off x="414338" y="1183817"/>
            <a:ext cx="11184254" cy="707886"/>
          </a:xfrm>
          <a:prstGeom prst="rect">
            <a:avLst/>
          </a:prstGeom>
          <a:noFill/>
        </p:spPr>
        <p:txBody>
          <a:bodyPr wrap="square" rtlCol="0">
            <a:spAutoFit/>
          </a:bodyPr>
          <a:lstStyle/>
          <a:p>
            <a:r>
              <a:rPr lang="en-US" sz="2000" dirty="0"/>
              <a:t>Volatility in tech stock’s daily return was aligned during the 2007-08 economic crisis but showing weaker relation during remaining period</a:t>
            </a:r>
          </a:p>
        </p:txBody>
      </p:sp>
      <p:cxnSp>
        <p:nvCxnSpPr>
          <p:cNvPr id="4" name="Straight Connector 3">
            <a:extLst>
              <a:ext uri="{FF2B5EF4-FFF2-40B4-BE49-F238E27FC236}">
                <a16:creationId xmlns:a16="http://schemas.microsoft.com/office/drawing/2014/main" id="{E7AD8D2A-798F-9C48-893A-98D86B746F29}"/>
              </a:ext>
            </a:extLst>
          </p:cNvPr>
          <p:cNvCxnSpPr>
            <a:cxnSpLocks/>
          </p:cNvCxnSpPr>
          <p:nvPr/>
        </p:nvCxnSpPr>
        <p:spPr>
          <a:xfrm>
            <a:off x="5935768"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97D98FC-6921-BF42-AE52-EC7D60FDE170}"/>
              </a:ext>
            </a:extLst>
          </p:cNvPr>
          <p:cNvCxnSpPr>
            <a:cxnSpLocks/>
          </p:cNvCxnSpPr>
          <p:nvPr/>
        </p:nvCxnSpPr>
        <p:spPr>
          <a:xfrm>
            <a:off x="6026384"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9984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Recession Vs Financial Stocks</a:t>
            </a:r>
          </a:p>
        </p:txBody>
      </p:sp>
      <p:cxnSp>
        <p:nvCxnSpPr>
          <p:cNvPr id="4" name="Straight Connector 3">
            <a:extLst>
              <a:ext uri="{FF2B5EF4-FFF2-40B4-BE49-F238E27FC236}">
                <a16:creationId xmlns:a16="http://schemas.microsoft.com/office/drawing/2014/main" id="{E7AD8D2A-798F-9C48-893A-98D86B746F29}"/>
              </a:ext>
            </a:extLst>
          </p:cNvPr>
          <p:cNvCxnSpPr>
            <a:cxnSpLocks/>
          </p:cNvCxnSpPr>
          <p:nvPr/>
        </p:nvCxnSpPr>
        <p:spPr>
          <a:xfrm>
            <a:off x="5935768"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97D98FC-6921-BF42-AE52-EC7D60FDE170}"/>
              </a:ext>
            </a:extLst>
          </p:cNvPr>
          <p:cNvCxnSpPr>
            <a:cxnSpLocks/>
          </p:cNvCxnSpPr>
          <p:nvPr/>
        </p:nvCxnSpPr>
        <p:spPr>
          <a:xfrm>
            <a:off x="6026384"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Graphical user interface, application&#10;&#10;Description automatically generated">
            <a:extLst>
              <a:ext uri="{FF2B5EF4-FFF2-40B4-BE49-F238E27FC236}">
                <a16:creationId xmlns:a16="http://schemas.microsoft.com/office/drawing/2014/main" id="{26039F72-6036-5D45-AB56-7B4300DA3F0E}"/>
              </a:ext>
            </a:extLst>
          </p:cNvPr>
          <p:cNvPicPr>
            <a:picLocks/>
          </p:cNvPicPr>
          <p:nvPr/>
        </p:nvPicPr>
        <p:blipFill>
          <a:blip r:embed="rId2"/>
          <a:stretch>
            <a:fillRect/>
          </a:stretch>
        </p:blipFill>
        <p:spPr>
          <a:xfrm>
            <a:off x="330640" y="2475147"/>
            <a:ext cx="5486400" cy="3931920"/>
          </a:xfrm>
          <a:prstGeom prst="rect">
            <a:avLst/>
          </a:prstGeom>
        </p:spPr>
      </p:pic>
      <p:pic>
        <p:nvPicPr>
          <p:cNvPr id="11" name="Picture 10" descr="Graphical user interface, chart, application&#10;&#10;Description automatically generated">
            <a:extLst>
              <a:ext uri="{FF2B5EF4-FFF2-40B4-BE49-F238E27FC236}">
                <a16:creationId xmlns:a16="http://schemas.microsoft.com/office/drawing/2014/main" id="{08849B64-7585-8640-A637-58C529EEF664}"/>
              </a:ext>
            </a:extLst>
          </p:cNvPr>
          <p:cNvPicPr>
            <a:picLocks/>
          </p:cNvPicPr>
          <p:nvPr/>
        </p:nvPicPr>
        <p:blipFill>
          <a:blip r:embed="rId3"/>
          <a:stretch>
            <a:fillRect/>
          </a:stretch>
        </p:blipFill>
        <p:spPr>
          <a:xfrm>
            <a:off x="6374960" y="2475147"/>
            <a:ext cx="5486400" cy="3931920"/>
          </a:xfrm>
          <a:prstGeom prst="rect">
            <a:avLst/>
          </a:prstGeom>
        </p:spPr>
      </p:pic>
      <p:sp>
        <p:nvSpPr>
          <p:cNvPr id="12" name="TextBox 11">
            <a:extLst>
              <a:ext uri="{FF2B5EF4-FFF2-40B4-BE49-F238E27FC236}">
                <a16:creationId xmlns:a16="http://schemas.microsoft.com/office/drawing/2014/main" id="{FDD52989-1303-D340-B55C-9A27B467F456}"/>
              </a:ext>
            </a:extLst>
          </p:cNvPr>
          <p:cNvSpPr txBox="1"/>
          <p:nvPr/>
        </p:nvSpPr>
        <p:spPr>
          <a:xfrm>
            <a:off x="414338" y="1183817"/>
            <a:ext cx="11184254" cy="707886"/>
          </a:xfrm>
          <a:prstGeom prst="rect">
            <a:avLst/>
          </a:prstGeom>
          <a:noFill/>
        </p:spPr>
        <p:txBody>
          <a:bodyPr wrap="square" rtlCol="0">
            <a:spAutoFit/>
          </a:bodyPr>
          <a:lstStyle/>
          <a:p>
            <a:r>
              <a:rPr lang="en-US" sz="2000" dirty="0"/>
              <a:t>Volatility in financial stock’s daily return was aligned during the 2007-08 economic crisis but showing weaker relation during remaining period</a:t>
            </a:r>
          </a:p>
        </p:txBody>
      </p:sp>
    </p:spTree>
    <p:extLst>
      <p:ext uri="{BB962C8B-B14F-4D97-AF65-F5344CB8AC3E}">
        <p14:creationId xmlns:p14="http://schemas.microsoft.com/office/powerpoint/2010/main" val="203573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Recession Vs Pharma Stocks</a:t>
            </a:r>
          </a:p>
        </p:txBody>
      </p:sp>
      <p:cxnSp>
        <p:nvCxnSpPr>
          <p:cNvPr id="4" name="Straight Connector 3">
            <a:extLst>
              <a:ext uri="{FF2B5EF4-FFF2-40B4-BE49-F238E27FC236}">
                <a16:creationId xmlns:a16="http://schemas.microsoft.com/office/drawing/2014/main" id="{E7AD8D2A-798F-9C48-893A-98D86B746F29}"/>
              </a:ext>
            </a:extLst>
          </p:cNvPr>
          <p:cNvCxnSpPr>
            <a:cxnSpLocks/>
          </p:cNvCxnSpPr>
          <p:nvPr/>
        </p:nvCxnSpPr>
        <p:spPr>
          <a:xfrm>
            <a:off x="5935768"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97D98FC-6921-BF42-AE52-EC7D60FDE170}"/>
              </a:ext>
            </a:extLst>
          </p:cNvPr>
          <p:cNvCxnSpPr>
            <a:cxnSpLocks/>
          </p:cNvCxnSpPr>
          <p:nvPr/>
        </p:nvCxnSpPr>
        <p:spPr>
          <a:xfrm>
            <a:off x="6026384"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pic>
        <p:nvPicPr>
          <p:cNvPr id="5" name="Picture 4" descr="Graphical user interface, chart, application&#10;&#10;Description automatically generated">
            <a:extLst>
              <a:ext uri="{FF2B5EF4-FFF2-40B4-BE49-F238E27FC236}">
                <a16:creationId xmlns:a16="http://schemas.microsoft.com/office/drawing/2014/main" id="{45526578-D246-3545-B41D-E18C51D02AD9}"/>
              </a:ext>
            </a:extLst>
          </p:cNvPr>
          <p:cNvPicPr>
            <a:picLocks/>
          </p:cNvPicPr>
          <p:nvPr/>
        </p:nvPicPr>
        <p:blipFill>
          <a:blip r:embed="rId2"/>
          <a:stretch>
            <a:fillRect/>
          </a:stretch>
        </p:blipFill>
        <p:spPr>
          <a:xfrm>
            <a:off x="330640" y="2475147"/>
            <a:ext cx="5486400" cy="393192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BD86CECB-2ED3-5748-B1DD-9766E16C40E5}"/>
              </a:ext>
            </a:extLst>
          </p:cNvPr>
          <p:cNvPicPr>
            <a:picLocks/>
          </p:cNvPicPr>
          <p:nvPr/>
        </p:nvPicPr>
        <p:blipFill>
          <a:blip r:embed="rId3"/>
          <a:stretch>
            <a:fillRect/>
          </a:stretch>
        </p:blipFill>
        <p:spPr>
          <a:xfrm>
            <a:off x="6374960" y="2475147"/>
            <a:ext cx="5486400" cy="3931920"/>
          </a:xfrm>
          <a:prstGeom prst="rect">
            <a:avLst/>
          </a:prstGeom>
        </p:spPr>
      </p:pic>
      <p:sp>
        <p:nvSpPr>
          <p:cNvPr id="12" name="TextBox 11">
            <a:extLst>
              <a:ext uri="{FF2B5EF4-FFF2-40B4-BE49-F238E27FC236}">
                <a16:creationId xmlns:a16="http://schemas.microsoft.com/office/drawing/2014/main" id="{21FCDE53-BC1E-054A-BEB4-DFBB433E2BCD}"/>
              </a:ext>
            </a:extLst>
          </p:cNvPr>
          <p:cNvSpPr txBox="1"/>
          <p:nvPr/>
        </p:nvSpPr>
        <p:spPr>
          <a:xfrm>
            <a:off x="414338" y="1183817"/>
            <a:ext cx="11184254" cy="707886"/>
          </a:xfrm>
          <a:prstGeom prst="rect">
            <a:avLst/>
          </a:prstGeom>
          <a:noFill/>
        </p:spPr>
        <p:txBody>
          <a:bodyPr wrap="square" rtlCol="0">
            <a:spAutoFit/>
          </a:bodyPr>
          <a:lstStyle/>
          <a:p>
            <a:r>
              <a:rPr lang="en-US" sz="2000" dirty="0"/>
              <a:t>Volatility in pharma stock’s daily return was aligned during the 2007-08 economic crisis but showing weaker relation during remaining period</a:t>
            </a:r>
          </a:p>
        </p:txBody>
      </p:sp>
    </p:spTree>
    <p:extLst>
      <p:ext uri="{BB962C8B-B14F-4D97-AF65-F5344CB8AC3E}">
        <p14:creationId xmlns:p14="http://schemas.microsoft.com/office/powerpoint/2010/main" val="3087472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Recession Vs Consumer Goods</a:t>
            </a:r>
          </a:p>
        </p:txBody>
      </p:sp>
      <p:cxnSp>
        <p:nvCxnSpPr>
          <p:cNvPr id="4" name="Straight Connector 3">
            <a:extLst>
              <a:ext uri="{FF2B5EF4-FFF2-40B4-BE49-F238E27FC236}">
                <a16:creationId xmlns:a16="http://schemas.microsoft.com/office/drawing/2014/main" id="{E7AD8D2A-798F-9C48-893A-98D86B746F29}"/>
              </a:ext>
            </a:extLst>
          </p:cNvPr>
          <p:cNvCxnSpPr>
            <a:cxnSpLocks/>
          </p:cNvCxnSpPr>
          <p:nvPr/>
        </p:nvCxnSpPr>
        <p:spPr>
          <a:xfrm>
            <a:off x="5935768"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97D98FC-6921-BF42-AE52-EC7D60FDE170}"/>
              </a:ext>
            </a:extLst>
          </p:cNvPr>
          <p:cNvCxnSpPr>
            <a:cxnSpLocks/>
          </p:cNvCxnSpPr>
          <p:nvPr/>
        </p:nvCxnSpPr>
        <p:spPr>
          <a:xfrm>
            <a:off x="6026384"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Graphical user interface, chart, application&#10;&#10;Description automatically generated">
            <a:extLst>
              <a:ext uri="{FF2B5EF4-FFF2-40B4-BE49-F238E27FC236}">
                <a16:creationId xmlns:a16="http://schemas.microsoft.com/office/drawing/2014/main" id="{BF4D060F-9D17-5440-8F36-14390B6D389F}"/>
              </a:ext>
            </a:extLst>
          </p:cNvPr>
          <p:cNvPicPr>
            <a:picLocks/>
          </p:cNvPicPr>
          <p:nvPr/>
        </p:nvPicPr>
        <p:blipFill>
          <a:blip r:embed="rId2"/>
          <a:stretch>
            <a:fillRect/>
          </a:stretch>
        </p:blipFill>
        <p:spPr>
          <a:xfrm>
            <a:off x="330640" y="2475147"/>
            <a:ext cx="5486400" cy="3931920"/>
          </a:xfrm>
          <a:prstGeom prst="rect">
            <a:avLst/>
          </a:prstGeom>
        </p:spPr>
      </p:pic>
      <p:pic>
        <p:nvPicPr>
          <p:cNvPr id="11" name="Picture 10" descr="Graphical user interface, chart, application&#10;&#10;Description automatically generated">
            <a:extLst>
              <a:ext uri="{FF2B5EF4-FFF2-40B4-BE49-F238E27FC236}">
                <a16:creationId xmlns:a16="http://schemas.microsoft.com/office/drawing/2014/main" id="{DAA9543E-3071-F343-8F8C-23E63183E409}"/>
              </a:ext>
            </a:extLst>
          </p:cNvPr>
          <p:cNvPicPr>
            <a:picLocks/>
          </p:cNvPicPr>
          <p:nvPr/>
        </p:nvPicPr>
        <p:blipFill>
          <a:blip r:embed="rId3"/>
          <a:stretch>
            <a:fillRect/>
          </a:stretch>
        </p:blipFill>
        <p:spPr>
          <a:xfrm>
            <a:off x="6374960" y="2475147"/>
            <a:ext cx="5486400" cy="3931920"/>
          </a:xfrm>
          <a:prstGeom prst="rect">
            <a:avLst/>
          </a:prstGeom>
        </p:spPr>
      </p:pic>
      <p:sp>
        <p:nvSpPr>
          <p:cNvPr id="12" name="TextBox 11">
            <a:extLst>
              <a:ext uri="{FF2B5EF4-FFF2-40B4-BE49-F238E27FC236}">
                <a16:creationId xmlns:a16="http://schemas.microsoft.com/office/drawing/2014/main" id="{439770D1-D888-F349-BE29-9E2B6ABEB57D}"/>
              </a:ext>
            </a:extLst>
          </p:cNvPr>
          <p:cNvSpPr txBox="1"/>
          <p:nvPr/>
        </p:nvSpPr>
        <p:spPr>
          <a:xfrm>
            <a:off x="414338" y="1183817"/>
            <a:ext cx="11184254" cy="707886"/>
          </a:xfrm>
          <a:prstGeom prst="rect">
            <a:avLst/>
          </a:prstGeom>
          <a:noFill/>
        </p:spPr>
        <p:txBody>
          <a:bodyPr wrap="square" rtlCol="0">
            <a:spAutoFit/>
          </a:bodyPr>
          <a:lstStyle/>
          <a:p>
            <a:r>
              <a:rPr lang="en-US" sz="2000" dirty="0"/>
              <a:t>Volatility in consumer goods stock’s daily return was aligned during the 2007-08 economic crisis but showing weaker relation during remaining period</a:t>
            </a:r>
          </a:p>
        </p:txBody>
      </p:sp>
    </p:spTree>
    <p:extLst>
      <p:ext uri="{BB962C8B-B14F-4D97-AF65-F5344CB8AC3E}">
        <p14:creationId xmlns:p14="http://schemas.microsoft.com/office/powerpoint/2010/main" val="284787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Recession Vs Industrial Stocks</a:t>
            </a:r>
          </a:p>
        </p:txBody>
      </p:sp>
      <p:cxnSp>
        <p:nvCxnSpPr>
          <p:cNvPr id="4" name="Straight Connector 3">
            <a:extLst>
              <a:ext uri="{FF2B5EF4-FFF2-40B4-BE49-F238E27FC236}">
                <a16:creationId xmlns:a16="http://schemas.microsoft.com/office/drawing/2014/main" id="{E7AD8D2A-798F-9C48-893A-98D86B746F29}"/>
              </a:ext>
            </a:extLst>
          </p:cNvPr>
          <p:cNvCxnSpPr>
            <a:cxnSpLocks/>
          </p:cNvCxnSpPr>
          <p:nvPr/>
        </p:nvCxnSpPr>
        <p:spPr>
          <a:xfrm>
            <a:off x="5935768"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97D98FC-6921-BF42-AE52-EC7D60FDE170}"/>
              </a:ext>
            </a:extLst>
          </p:cNvPr>
          <p:cNvCxnSpPr>
            <a:cxnSpLocks/>
          </p:cNvCxnSpPr>
          <p:nvPr/>
        </p:nvCxnSpPr>
        <p:spPr>
          <a:xfrm>
            <a:off x="6026384" y="2215655"/>
            <a:ext cx="0" cy="429768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Graphical user interface, application, Word&#10;&#10;Description automatically generated">
            <a:extLst>
              <a:ext uri="{FF2B5EF4-FFF2-40B4-BE49-F238E27FC236}">
                <a16:creationId xmlns:a16="http://schemas.microsoft.com/office/drawing/2014/main" id="{68365DD7-0CCE-2D44-A125-CDB87F1B9CF1}"/>
              </a:ext>
            </a:extLst>
          </p:cNvPr>
          <p:cNvPicPr>
            <a:picLocks/>
          </p:cNvPicPr>
          <p:nvPr/>
        </p:nvPicPr>
        <p:blipFill>
          <a:blip r:embed="rId2"/>
          <a:stretch>
            <a:fillRect/>
          </a:stretch>
        </p:blipFill>
        <p:spPr>
          <a:xfrm>
            <a:off x="330640" y="2475147"/>
            <a:ext cx="5486400" cy="393192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B5F8D129-99CC-5941-8AD9-CF987BB77DE8}"/>
              </a:ext>
            </a:extLst>
          </p:cNvPr>
          <p:cNvPicPr>
            <a:picLocks/>
          </p:cNvPicPr>
          <p:nvPr/>
        </p:nvPicPr>
        <p:blipFill>
          <a:blip r:embed="rId3"/>
          <a:stretch>
            <a:fillRect/>
          </a:stretch>
        </p:blipFill>
        <p:spPr>
          <a:xfrm>
            <a:off x="6374960" y="2475147"/>
            <a:ext cx="5486400" cy="3931920"/>
          </a:xfrm>
          <a:prstGeom prst="rect">
            <a:avLst/>
          </a:prstGeom>
        </p:spPr>
      </p:pic>
      <p:sp>
        <p:nvSpPr>
          <p:cNvPr id="12" name="TextBox 11">
            <a:extLst>
              <a:ext uri="{FF2B5EF4-FFF2-40B4-BE49-F238E27FC236}">
                <a16:creationId xmlns:a16="http://schemas.microsoft.com/office/drawing/2014/main" id="{378F7743-EBA8-8F44-9EDC-A1349277CDE5}"/>
              </a:ext>
            </a:extLst>
          </p:cNvPr>
          <p:cNvSpPr txBox="1"/>
          <p:nvPr/>
        </p:nvSpPr>
        <p:spPr>
          <a:xfrm>
            <a:off x="414338" y="1183817"/>
            <a:ext cx="11184254" cy="707886"/>
          </a:xfrm>
          <a:prstGeom prst="rect">
            <a:avLst/>
          </a:prstGeom>
          <a:noFill/>
        </p:spPr>
        <p:txBody>
          <a:bodyPr wrap="square" rtlCol="0">
            <a:spAutoFit/>
          </a:bodyPr>
          <a:lstStyle/>
          <a:p>
            <a:r>
              <a:rPr lang="en-US" sz="2000" dirty="0"/>
              <a:t>Volatility in industrial stock’s daily return was aligned during the 2007-08 economic crisis but showing weaker relation during remaining period</a:t>
            </a:r>
          </a:p>
        </p:txBody>
      </p:sp>
    </p:spTree>
    <p:extLst>
      <p:ext uri="{BB962C8B-B14F-4D97-AF65-F5344CB8AC3E}">
        <p14:creationId xmlns:p14="http://schemas.microsoft.com/office/powerpoint/2010/main" val="338637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Conclusion</a:t>
            </a:r>
          </a:p>
        </p:txBody>
      </p:sp>
      <p:sp>
        <p:nvSpPr>
          <p:cNvPr id="7" name="TextBox 6">
            <a:extLst>
              <a:ext uri="{FF2B5EF4-FFF2-40B4-BE49-F238E27FC236}">
                <a16:creationId xmlns:a16="http://schemas.microsoft.com/office/drawing/2014/main" id="{6C13B1E7-FB23-5F44-A817-110B84DC1DDD}"/>
              </a:ext>
            </a:extLst>
          </p:cNvPr>
          <p:cNvSpPr txBox="1"/>
          <p:nvPr/>
        </p:nvSpPr>
        <p:spPr>
          <a:xfrm>
            <a:off x="414338" y="1030742"/>
            <a:ext cx="11184254"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Daily return of the stock price depends on multiple factors such as profits, revenue, product launch, forward looking guidance, regulations etc. Hence keywords alone will not be able to explain the inherent volatility which is evident from the weak correlation.</a:t>
            </a:r>
          </a:p>
        </p:txBody>
      </p:sp>
      <p:pic>
        <p:nvPicPr>
          <p:cNvPr id="5" name="Picture 4" descr="A picture containing chart&#10;&#10;Description automatically generated">
            <a:extLst>
              <a:ext uri="{FF2B5EF4-FFF2-40B4-BE49-F238E27FC236}">
                <a16:creationId xmlns:a16="http://schemas.microsoft.com/office/drawing/2014/main" id="{5732CBA5-147F-FD42-9309-515BC6498699}"/>
              </a:ext>
            </a:extLst>
          </p:cNvPr>
          <p:cNvPicPr>
            <a:picLocks noChangeAspect="1"/>
          </p:cNvPicPr>
          <p:nvPr/>
        </p:nvPicPr>
        <p:blipFill>
          <a:blip r:embed="rId2"/>
          <a:stretch>
            <a:fillRect/>
          </a:stretch>
        </p:blipFill>
        <p:spPr>
          <a:xfrm>
            <a:off x="1746250" y="2547507"/>
            <a:ext cx="8699500" cy="3728357"/>
          </a:xfrm>
          <a:prstGeom prst="rect">
            <a:avLst/>
          </a:prstGeom>
        </p:spPr>
      </p:pic>
    </p:spTree>
    <p:extLst>
      <p:ext uri="{BB962C8B-B14F-4D97-AF65-F5344CB8AC3E}">
        <p14:creationId xmlns:p14="http://schemas.microsoft.com/office/powerpoint/2010/main" val="3128622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0F6B6-C58E-D04A-8097-4B3760A78613}"/>
              </a:ext>
            </a:extLst>
          </p:cNvPr>
          <p:cNvSpPr>
            <a:spLocks noGrp="1"/>
          </p:cNvSpPr>
          <p:nvPr>
            <p:ph type="title"/>
          </p:nvPr>
        </p:nvSpPr>
        <p:spPr>
          <a:xfrm>
            <a:off x="4244454" y="3006586"/>
            <a:ext cx="7284935" cy="2732297"/>
          </a:xfrm>
        </p:spPr>
        <p:txBody>
          <a:bodyPr vert="horz" lIns="91440" tIns="45720" rIns="91440" bIns="45720" rtlCol="0" anchor="t">
            <a:normAutofit/>
          </a:bodyPr>
          <a:lstStyle/>
          <a:p>
            <a:r>
              <a:rPr lang="en-US" sz="4800" kern="1200" dirty="0">
                <a:solidFill>
                  <a:srgbClr val="FFFFFF"/>
                </a:solidFill>
                <a:latin typeface="+mj-lt"/>
                <a:ea typeface="+mj-ea"/>
                <a:cs typeface="+mj-cs"/>
              </a:rPr>
              <a:t>Postmortem</a:t>
            </a:r>
            <a:endParaRPr lang="en-US" sz="4800" kern="1200">
              <a:solidFill>
                <a:srgbClr val="FFFFFF"/>
              </a:solidFill>
              <a:latin typeface="+mj-lt"/>
              <a:ea typeface="+mj-ea"/>
              <a:cs typeface="+mj-cs"/>
            </a:endParaRPr>
          </a:p>
        </p:txBody>
      </p:sp>
    </p:spTree>
    <p:extLst>
      <p:ext uri="{BB962C8B-B14F-4D97-AF65-F5344CB8AC3E}">
        <p14:creationId xmlns:p14="http://schemas.microsoft.com/office/powerpoint/2010/main" val="84178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8811FDE-06CD-8B46-94E5-25B3CB0CE5CE}"/>
              </a:ext>
            </a:extLst>
          </p:cNvPr>
          <p:cNvSpPr txBox="1"/>
          <p:nvPr/>
        </p:nvSpPr>
        <p:spPr>
          <a:xfrm>
            <a:off x="414338" y="338296"/>
            <a:ext cx="11184254" cy="523220"/>
          </a:xfrm>
          <a:prstGeom prst="rect">
            <a:avLst/>
          </a:prstGeom>
          <a:noFill/>
        </p:spPr>
        <p:txBody>
          <a:bodyPr wrap="square" rtlCol="0">
            <a:spAutoFit/>
          </a:bodyPr>
          <a:lstStyle/>
          <a:p>
            <a:r>
              <a:rPr lang="en-US" sz="2800"/>
              <a:t>Motivation and Summary</a:t>
            </a:r>
            <a:endParaRPr lang="en-US" sz="2800" dirty="0"/>
          </a:p>
        </p:txBody>
      </p:sp>
      <p:sp>
        <p:nvSpPr>
          <p:cNvPr id="15" name="Rectangle 14">
            <a:extLst>
              <a:ext uri="{FF2B5EF4-FFF2-40B4-BE49-F238E27FC236}">
                <a16:creationId xmlns:a16="http://schemas.microsoft.com/office/drawing/2014/main" id="{F189C2BD-B003-CC4D-852F-6DC0A901B76F}"/>
              </a:ext>
            </a:extLst>
          </p:cNvPr>
          <p:cNvSpPr/>
          <p:nvPr/>
        </p:nvSpPr>
        <p:spPr>
          <a:xfrm>
            <a:off x="508815" y="1198605"/>
            <a:ext cx="5486400" cy="23663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n-US" sz="2000" b="1" dirty="0"/>
          </a:p>
          <a:p>
            <a:pPr>
              <a:lnSpc>
                <a:spcPct val="90000"/>
              </a:lnSpc>
              <a:spcAft>
                <a:spcPts val="1600"/>
              </a:spcAft>
            </a:pPr>
            <a:r>
              <a:rPr lang="en-US" sz="2000" b="1" dirty="0"/>
              <a:t>Hypothesis:</a:t>
            </a:r>
          </a:p>
          <a:p>
            <a:pPr marL="285750" indent="-285750">
              <a:lnSpc>
                <a:spcPct val="90000"/>
              </a:lnSpc>
              <a:spcAft>
                <a:spcPts val="1600"/>
              </a:spcAft>
              <a:buFont typeface="Arial" panose="020B0604020202020204" pitchFamily="34" charset="0"/>
              <a:buChar char="•"/>
            </a:pPr>
            <a:r>
              <a:rPr lang="en-US" sz="2000" dirty="0"/>
              <a:t>Prevailing sentiment influences stock prices and can be analyzed to better understand financial market movement</a:t>
            </a:r>
          </a:p>
        </p:txBody>
      </p:sp>
      <p:sp>
        <p:nvSpPr>
          <p:cNvPr id="16" name="Rectangle 15">
            <a:extLst>
              <a:ext uri="{FF2B5EF4-FFF2-40B4-BE49-F238E27FC236}">
                <a16:creationId xmlns:a16="http://schemas.microsoft.com/office/drawing/2014/main" id="{7FA81F32-21FD-F346-BBED-036B12141A81}"/>
              </a:ext>
            </a:extLst>
          </p:cNvPr>
          <p:cNvSpPr/>
          <p:nvPr/>
        </p:nvSpPr>
        <p:spPr>
          <a:xfrm>
            <a:off x="6112192" y="1198604"/>
            <a:ext cx="5486400" cy="23663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n-US" sz="2000" b="1" dirty="0"/>
          </a:p>
          <a:p>
            <a:pPr>
              <a:lnSpc>
                <a:spcPct val="90000"/>
              </a:lnSpc>
              <a:spcAft>
                <a:spcPts val="1600"/>
              </a:spcAft>
            </a:pPr>
            <a:r>
              <a:rPr lang="en-US" sz="2000" b="1" dirty="0"/>
              <a:t>What We Did:</a:t>
            </a:r>
          </a:p>
          <a:p>
            <a:pPr marL="342900" indent="-342900" fontAlgn="base">
              <a:lnSpc>
                <a:spcPct val="90000"/>
              </a:lnSpc>
              <a:spcAft>
                <a:spcPts val="1600"/>
              </a:spcAft>
              <a:buFont typeface="Arial" panose="020B0604020202020204" pitchFamily="34" charset="0"/>
              <a:buChar char="•"/>
            </a:pPr>
            <a:r>
              <a:rPr lang="en-US" sz="2000" dirty="0"/>
              <a:t>Analyzed daily price data of 10 stocks across 5 sectors from 1/1/2006 to 10/31/2020 and determined correlations with chosen keyword trends </a:t>
            </a:r>
          </a:p>
        </p:txBody>
      </p:sp>
      <p:sp>
        <p:nvSpPr>
          <p:cNvPr id="17" name="Rectangle 16">
            <a:extLst>
              <a:ext uri="{FF2B5EF4-FFF2-40B4-BE49-F238E27FC236}">
                <a16:creationId xmlns:a16="http://schemas.microsoft.com/office/drawing/2014/main" id="{90BEA0AC-C57E-EE43-8BF0-4829801A0F75}"/>
              </a:ext>
            </a:extLst>
          </p:cNvPr>
          <p:cNvSpPr/>
          <p:nvPr/>
        </p:nvSpPr>
        <p:spPr>
          <a:xfrm>
            <a:off x="508815" y="3766088"/>
            <a:ext cx="5486400" cy="23663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n-US" sz="2000" b="1" dirty="0"/>
          </a:p>
          <a:p>
            <a:pPr>
              <a:lnSpc>
                <a:spcPct val="90000"/>
              </a:lnSpc>
            </a:pPr>
            <a:r>
              <a:rPr lang="en-US" sz="2000" b="1" dirty="0"/>
              <a:t>Useful Knowledge: </a:t>
            </a:r>
          </a:p>
          <a:p>
            <a:pPr>
              <a:lnSpc>
                <a:spcPct val="90000"/>
              </a:lnSpc>
            </a:pPr>
            <a:endParaRPr lang="en-US" sz="2000" dirty="0"/>
          </a:p>
          <a:p>
            <a:pPr marL="342900" indent="-342900" fontAlgn="base">
              <a:lnSpc>
                <a:spcPct val="90000"/>
              </a:lnSpc>
              <a:buFont typeface="Arial" panose="020B0604020202020204" pitchFamily="34" charset="0"/>
              <a:buChar char="•"/>
            </a:pPr>
            <a:r>
              <a:rPr lang="en-US" sz="2000" dirty="0"/>
              <a:t>Bollinger Bands to contextualize price movements</a:t>
            </a:r>
          </a:p>
          <a:p>
            <a:pPr marL="342900" indent="-342900" fontAlgn="base">
              <a:lnSpc>
                <a:spcPct val="90000"/>
              </a:lnSpc>
              <a:buFont typeface="Arial" panose="020B0604020202020204" pitchFamily="34" charset="0"/>
              <a:buChar char="•"/>
            </a:pPr>
            <a:r>
              <a:rPr lang="en-US" sz="2000" dirty="0"/>
              <a:t>Democratization of retail trading in recent years </a:t>
            </a:r>
          </a:p>
          <a:p>
            <a:pPr marL="342900" indent="-342900" fontAlgn="base">
              <a:lnSpc>
                <a:spcPct val="90000"/>
              </a:lnSpc>
              <a:buFont typeface="Arial" panose="020B0604020202020204" pitchFamily="34" charset="0"/>
              <a:buChar char="•"/>
            </a:pPr>
            <a:r>
              <a:rPr lang="en-US" sz="2000" dirty="0"/>
              <a:t>Sentiment trading exists </a:t>
            </a:r>
          </a:p>
        </p:txBody>
      </p:sp>
      <p:sp>
        <p:nvSpPr>
          <p:cNvPr id="18" name="Rectangle 17">
            <a:extLst>
              <a:ext uri="{FF2B5EF4-FFF2-40B4-BE49-F238E27FC236}">
                <a16:creationId xmlns:a16="http://schemas.microsoft.com/office/drawing/2014/main" id="{64D9D5E0-C4B5-464F-BEDE-F835E4B613C3}"/>
              </a:ext>
            </a:extLst>
          </p:cNvPr>
          <p:cNvSpPr/>
          <p:nvPr/>
        </p:nvSpPr>
        <p:spPr>
          <a:xfrm>
            <a:off x="6112192" y="3766087"/>
            <a:ext cx="5486400" cy="23663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n-US" sz="2000" b="1" dirty="0"/>
          </a:p>
          <a:p>
            <a:pPr>
              <a:lnSpc>
                <a:spcPct val="90000"/>
              </a:lnSpc>
              <a:spcAft>
                <a:spcPts val="1600"/>
              </a:spcAft>
            </a:pPr>
            <a:r>
              <a:rPr lang="en-US" sz="2000" b="1" dirty="0"/>
              <a:t>General Findings: </a:t>
            </a:r>
          </a:p>
          <a:p>
            <a:pPr marL="342900" indent="-342900" fontAlgn="base">
              <a:lnSpc>
                <a:spcPct val="90000"/>
              </a:lnSpc>
              <a:buFont typeface="Arial" panose="020B0604020202020204" pitchFamily="34" charset="0"/>
              <a:buChar char="•"/>
            </a:pPr>
            <a:r>
              <a:rPr lang="en-US" sz="2000" dirty="0"/>
              <a:t>Interpretable correlations between keywords and financial stock prices </a:t>
            </a:r>
          </a:p>
          <a:p>
            <a:pPr marL="342900" indent="-342900" fontAlgn="base">
              <a:lnSpc>
                <a:spcPct val="90000"/>
              </a:lnSpc>
              <a:buFont typeface="Arial" panose="020B0604020202020204" pitchFamily="34" charset="0"/>
              <a:buChar char="•"/>
            </a:pPr>
            <a:r>
              <a:rPr lang="en-US" sz="2000" dirty="0"/>
              <a:t>Weak or no correlation for most other sectors </a:t>
            </a:r>
          </a:p>
          <a:p>
            <a:pPr marL="342900" indent="-342900" fontAlgn="base">
              <a:lnSpc>
                <a:spcPct val="90000"/>
              </a:lnSpc>
              <a:spcAft>
                <a:spcPts val="1600"/>
              </a:spcAft>
              <a:buFont typeface="Arial" panose="020B0604020202020204" pitchFamily="34" charset="0"/>
              <a:buChar char="•"/>
            </a:pPr>
            <a:r>
              <a:rPr lang="en-US" sz="2000" dirty="0"/>
              <a:t>“Recession” as the strongest keyword</a:t>
            </a:r>
          </a:p>
        </p:txBody>
      </p:sp>
    </p:spTree>
    <p:extLst>
      <p:ext uri="{BB962C8B-B14F-4D97-AF65-F5344CB8AC3E}">
        <p14:creationId xmlns:p14="http://schemas.microsoft.com/office/powerpoint/2010/main" val="2861550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Challenges</a:t>
            </a:r>
          </a:p>
        </p:txBody>
      </p:sp>
      <p:sp>
        <p:nvSpPr>
          <p:cNvPr id="7" name="TextBox 6">
            <a:extLst>
              <a:ext uri="{FF2B5EF4-FFF2-40B4-BE49-F238E27FC236}">
                <a16:creationId xmlns:a16="http://schemas.microsoft.com/office/drawing/2014/main" id="{6C13B1E7-FB23-5F44-A817-110B84DC1DDD}"/>
              </a:ext>
            </a:extLst>
          </p:cNvPr>
          <p:cNvSpPr txBox="1"/>
          <p:nvPr/>
        </p:nvSpPr>
        <p:spPr>
          <a:xfrm>
            <a:off x="414338" y="1030742"/>
            <a:ext cx="11184254" cy="5324535"/>
          </a:xfrm>
          <a:prstGeom prst="rect">
            <a:avLst/>
          </a:prstGeom>
          <a:noFill/>
        </p:spPr>
        <p:txBody>
          <a:bodyPr wrap="square" rtlCol="0">
            <a:spAutoFit/>
          </a:bodyPr>
          <a:lstStyle/>
          <a:p>
            <a:r>
              <a:rPr lang="en-US" sz="2000" u="sng" dirty="0"/>
              <a:t>Data pull from </a:t>
            </a:r>
            <a:r>
              <a:rPr lang="en-US" sz="2000" u="sng" dirty="0" err="1"/>
              <a:t>yfinance</a:t>
            </a:r>
            <a:r>
              <a:rPr lang="en-US" sz="2000" u="sng" dirty="0"/>
              <a:t> </a:t>
            </a:r>
          </a:p>
          <a:p>
            <a:pPr marL="342900" indent="-342900">
              <a:buFont typeface="Arial" panose="020B0604020202020204" pitchFamily="34" charset="0"/>
              <a:buChar char="•"/>
            </a:pPr>
            <a:r>
              <a:rPr lang="en-US" sz="2000" b="1" dirty="0"/>
              <a:t>Challenge</a:t>
            </a:r>
            <a:r>
              <a:rPr lang="en-US" sz="2000" dirty="0"/>
              <a:t>– Pulling multiple stock data in one go from </a:t>
            </a:r>
            <a:r>
              <a:rPr lang="en-US" sz="2000" dirty="0" err="1"/>
              <a:t>yfinance</a:t>
            </a:r>
            <a:r>
              <a:rPr lang="en-US" sz="2000" dirty="0"/>
              <a:t> was not producing the correct output as stock price of one stock was getting reflected under another ticker.  </a:t>
            </a:r>
          </a:p>
          <a:p>
            <a:endParaRPr lang="en-US" sz="2000" dirty="0"/>
          </a:p>
          <a:p>
            <a:pPr marL="342900" indent="-342900">
              <a:buFont typeface="Arial" panose="020B0604020202020204" pitchFamily="34" charset="0"/>
              <a:buChar char="•"/>
            </a:pPr>
            <a:r>
              <a:rPr lang="en-US" sz="2000" b="1" dirty="0"/>
              <a:t>Solution</a:t>
            </a:r>
            <a:r>
              <a:rPr lang="en-US" sz="2000" dirty="0"/>
              <a:t> - Pulled the data individually for each stock and appended in final data set</a:t>
            </a:r>
          </a:p>
          <a:p>
            <a:pPr marL="342900" indent="-342900">
              <a:buFont typeface="Arial" panose="020B0604020202020204" pitchFamily="34" charset="0"/>
              <a:buChar char="•"/>
            </a:pPr>
            <a:endParaRPr lang="en-US" sz="2000" dirty="0"/>
          </a:p>
          <a:p>
            <a:r>
              <a:rPr lang="en-US" sz="2000" u="sng" dirty="0"/>
              <a:t>Google Trend Data</a:t>
            </a:r>
          </a:p>
          <a:p>
            <a:pPr marL="342900" indent="-342900" algn="just">
              <a:buFont typeface="Arial" panose="020B0604020202020204" pitchFamily="34" charset="0"/>
              <a:buChar char="•"/>
            </a:pPr>
            <a:r>
              <a:rPr lang="en-US" sz="2000" b="1" dirty="0"/>
              <a:t>Challenge</a:t>
            </a:r>
            <a:r>
              <a:rPr lang="en-US" sz="2000" dirty="0"/>
              <a:t> – Google Trends does not provide the whole universe of google searches, but rather a sampling of all searches. Google maintains that this sample is representative of the whole search universe. Each data point is divided by the total searches of the geography and time range it represents to compare relative popularity. Otherwise, places with the most search volume would always be ranked highest. The resulting numbers are then scaled on a range of 0 to 100 based on a topic’s proportion to all searches on all topics. Due to this pulling data for same keyword with different combinations were producing the different results. </a:t>
            </a:r>
          </a:p>
          <a:p>
            <a:pPr algn="just"/>
            <a:endParaRPr lang="en-US" sz="2000" dirty="0"/>
          </a:p>
          <a:p>
            <a:pPr marL="342900" indent="-342900" algn="just">
              <a:buFont typeface="Arial" panose="020B0604020202020204" pitchFamily="34" charset="0"/>
              <a:buChar char="•"/>
            </a:pPr>
            <a:r>
              <a:rPr lang="en-US" sz="2000" b="1" dirty="0"/>
              <a:t>Solution</a:t>
            </a:r>
            <a:r>
              <a:rPr lang="en-US" sz="2000" dirty="0"/>
              <a:t> - Pulled the data individually for each key word and normalized it using Min-Max scaling which is a normal procedure in model development process</a:t>
            </a:r>
          </a:p>
        </p:txBody>
      </p:sp>
    </p:spTree>
    <p:extLst>
      <p:ext uri="{BB962C8B-B14F-4D97-AF65-F5344CB8AC3E}">
        <p14:creationId xmlns:p14="http://schemas.microsoft.com/office/powerpoint/2010/main" val="806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Additional Questions</a:t>
            </a:r>
          </a:p>
        </p:txBody>
      </p:sp>
      <p:sp>
        <p:nvSpPr>
          <p:cNvPr id="7" name="TextBox 6">
            <a:extLst>
              <a:ext uri="{FF2B5EF4-FFF2-40B4-BE49-F238E27FC236}">
                <a16:creationId xmlns:a16="http://schemas.microsoft.com/office/drawing/2014/main" id="{6C13B1E7-FB23-5F44-A817-110B84DC1DDD}"/>
              </a:ext>
            </a:extLst>
          </p:cNvPr>
          <p:cNvSpPr txBox="1"/>
          <p:nvPr/>
        </p:nvSpPr>
        <p:spPr>
          <a:xfrm>
            <a:off x="414338" y="1030742"/>
            <a:ext cx="11184254" cy="3477875"/>
          </a:xfrm>
          <a:prstGeom prst="rect">
            <a:avLst/>
          </a:prstGeom>
          <a:noFill/>
        </p:spPr>
        <p:txBody>
          <a:bodyPr wrap="square" rtlCol="0">
            <a:spAutoFit/>
          </a:bodyPr>
          <a:lstStyle/>
          <a:p>
            <a:pPr marL="457200" indent="-457200">
              <a:spcAft>
                <a:spcPts val="1200"/>
              </a:spcAft>
              <a:buFont typeface="+mj-lt"/>
              <a:buAutoNum type="arabicPeriod"/>
            </a:pPr>
            <a:r>
              <a:rPr lang="en-US" sz="2000" dirty="0"/>
              <a:t>Is weaker correlation due to consideration of historical information when other search engines (like Yahoo) were dominating the market compared to Google?</a:t>
            </a:r>
          </a:p>
          <a:p>
            <a:pPr marL="457200" indent="-457200">
              <a:spcAft>
                <a:spcPts val="1200"/>
              </a:spcAft>
              <a:buFont typeface="+mj-lt"/>
              <a:buAutoNum type="arabicPeriod"/>
            </a:pPr>
            <a:r>
              <a:rPr lang="en-US" sz="2000" dirty="0"/>
              <a:t>How would trending keyword help in analyzing the sentiment if combined with individual stock related information?</a:t>
            </a:r>
          </a:p>
          <a:p>
            <a:pPr marL="457200" indent="-457200">
              <a:spcAft>
                <a:spcPts val="1200"/>
              </a:spcAft>
              <a:buFont typeface="+mj-lt"/>
              <a:buAutoNum type="arabicPeriod"/>
            </a:pPr>
            <a:r>
              <a:rPr lang="en-US" sz="2000" dirty="0"/>
              <a:t>Will put to call ratio be better in predicting the sentiment?</a:t>
            </a:r>
          </a:p>
          <a:p>
            <a:pPr marL="457200" indent="-457200">
              <a:spcAft>
                <a:spcPts val="1200"/>
              </a:spcAft>
              <a:buFont typeface="+mj-lt"/>
              <a:buAutoNum type="arabicPeriod"/>
            </a:pPr>
            <a:r>
              <a:rPr lang="en-US" sz="2000" dirty="0"/>
              <a:t>Why apple daily return was showing a better correlation with restaurant keyword compared to other keywords?</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3546758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64D6E07-876E-5B4D-86A5-B912EECE00B7}"/>
              </a:ext>
            </a:extLst>
          </p:cNvPr>
          <p:cNvSpPr txBox="1"/>
          <p:nvPr/>
        </p:nvSpPr>
        <p:spPr>
          <a:xfrm>
            <a:off x="2197101" y="735283"/>
            <a:ext cx="4978399" cy="316504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kern="1200">
                <a:solidFill>
                  <a:schemeClr val="tx1"/>
                </a:solidFill>
                <a:latin typeface="+mj-lt"/>
                <a:ea typeface="+mj-ea"/>
                <a:cs typeface="+mj-cs"/>
              </a:rPr>
              <a:t>Appendix</a:t>
            </a:r>
          </a:p>
        </p:txBody>
      </p:sp>
      <p:pic>
        <p:nvPicPr>
          <p:cNvPr id="21" name="Graphic 12" descr="Paperclip">
            <a:extLst>
              <a:ext uri="{FF2B5EF4-FFF2-40B4-BE49-F238E27FC236}">
                <a16:creationId xmlns:a16="http://schemas.microsoft.com/office/drawing/2014/main" id="{2223CD15-6DAB-4A75-8F9E-12A6FE77C8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15" name="Graphic 14" descr="Paperclip">
            <a:extLst>
              <a:ext uri="{FF2B5EF4-FFF2-40B4-BE49-F238E27FC236}">
                <a16:creationId xmlns:a16="http://schemas.microsoft.com/office/drawing/2014/main" id="{06741785-EFD6-44F9-8BEE-586AFF4F75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7019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700"/>
                                        <p:tgtEl>
                                          <p:spTgt spid="15"/>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21"/>
                                        </p:tgtEl>
                                        <p:attrNameLst>
                                          <p:attrName>style.visibility</p:attrName>
                                        </p:attrNameLst>
                                      </p:cBhvr>
                                      <p:to>
                                        <p:strVal val="visible"/>
                                      </p:to>
                                    </p:set>
                                    <p:animEffect transition="in" filter="fade">
                                      <p:cBhvr>
                                        <p:cTn id="10" dur="7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Unemployment vs Stocks</a:t>
            </a:r>
          </a:p>
        </p:txBody>
      </p:sp>
      <p:pic>
        <p:nvPicPr>
          <p:cNvPr id="13" name="Picture 12" descr="Graphical user interface, application&#10;&#10;Description automatically generated">
            <a:extLst>
              <a:ext uri="{FF2B5EF4-FFF2-40B4-BE49-F238E27FC236}">
                <a16:creationId xmlns:a16="http://schemas.microsoft.com/office/drawing/2014/main" id="{29A393BC-7E5E-4F4B-AAE0-5323994B4224}"/>
              </a:ext>
            </a:extLst>
          </p:cNvPr>
          <p:cNvPicPr>
            <a:picLocks noChangeAspect="1"/>
          </p:cNvPicPr>
          <p:nvPr/>
        </p:nvPicPr>
        <p:blipFill>
          <a:blip r:embed="rId2"/>
          <a:stretch>
            <a:fillRect/>
          </a:stretch>
        </p:blipFill>
        <p:spPr>
          <a:xfrm>
            <a:off x="414338" y="4079925"/>
            <a:ext cx="2176268" cy="1554480"/>
          </a:xfrm>
          <a:prstGeom prst="rect">
            <a:avLst/>
          </a:prstGeom>
        </p:spPr>
      </p:pic>
      <p:pic>
        <p:nvPicPr>
          <p:cNvPr id="15" name="Picture 14" descr="Graphical user interface, application, Word&#10;&#10;Description automatically generated">
            <a:extLst>
              <a:ext uri="{FF2B5EF4-FFF2-40B4-BE49-F238E27FC236}">
                <a16:creationId xmlns:a16="http://schemas.microsoft.com/office/drawing/2014/main" id="{4B568C40-52EF-E94C-88CC-68A6629BFC67}"/>
              </a:ext>
            </a:extLst>
          </p:cNvPr>
          <p:cNvPicPr>
            <a:picLocks noChangeAspect="1"/>
          </p:cNvPicPr>
          <p:nvPr/>
        </p:nvPicPr>
        <p:blipFill>
          <a:blip r:embed="rId3"/>
          <a:stretch>
            <a:fillRect/>
          </a:stretch>
        </p:blipFill>
        <p:spPr>
          <a:xfrm>
            <a:off x="2711102" y="1534122"/>
            <a:ext cx="2176268" cy="1554480"/>
          </a:xfrm>
          <a:prstGeom prst="rect">
            <a:avLst/>
          </a:prstGeom>
        </p:spPr>
      </p:pic>
      <p:pic>
        <p:nvPicPr>
          <p:cNvPr id="17" name="Picture 16" descr="Graphical user interface, application, Word&#10;&#10;Description automatically generated">
            <a:extLst>
              <a:ext uri="{FF2B5EF4-FFF2-40B4-BE49-F238E27FC236}">
                <a16:creationId xmlns:a16="http://schemas.microsoft.com/office/drawing/2014/main" id="{45456F3E-1B37-1245-9E6B-C5DD0FDF23AF}"/>
              </a:ext>
            </a:extLst>
          </p:cNvPr>
          <p:cNvPicPr>
            <a:picLocks noChangeAspect="1"/>
          </p:cNvPicPr>
          <p:nvPr/>
        </p:nvPicPr>
        <p:blipFill>
          <a:blip r:embed="rId4"/>
          <a:stretch>
            <a:fillRect/>
          </a:stretch>
        </p:blipFill>
        <p:spPr>
          <a:xfrm>
            <a:off x="9422324" y="4079925"/>
            <a:ext cx="2176268" cy="1554480"/>
          </a:xfrm>
          <a:prstGeom prst="rect">
            <a:avLst/>
          </a:prstGeom>
        </p:spPr>
      </p:pic>
      <p:pic>
        <p:nvPicPr>
          <p:cNvPr id="19" name="Picture 18" descr="Graphical user interface, application, line chart&#10;&#10;Description automatically generated">
            <a:extLst>
              <a:ext uri="{FF2B5EF4-FFF2-40B4-BE49-F238E27FC236}">
                <a16:creationId xmlns:a16="http://schemas.microsoft.com/office/drawing/2014/main" id="{FEFCCE3F-1C2C-0547-AE32-8A20F79FD85C}"/>
              </a:ext>
            </a:extLst>
          </p:cNvPr>
          <p:cNvPicPr>
            <a:picLocks noChangeAspect="1"/>
          </p:cNvPicPr>
          <p:nvPr/>
        </p:nvPicPr>
        <p:blipFill>
          <a:blip r:embed="rId5"/>
          <a:stretch>
            <a:fillRect/>
          </a:stretch>
        </p:blipFill>
        <p:spPr>
          <a:xfrm>
            <a:off x="7170328" y="4079925"/>
            <a:ext cx="2176268" cy="1554480"/>
          </a:xfrm>
          <a:prstGeom prst="rect">
            <a:avLst/>
          </a:prstGeom>
        </p:spPr>
      </p:pic>
      <p:pic>
        <p:nvPicPr>
          <p:cNvPr id="21" name="Picture 20" descr="Graphical user interface, application, Word&#10;&#10;Description automatically generated">
            <a:extLst>
              <a:ext uri="{FF2B5EF4-FFF2-40B4-BE49-F238E27FC236}">
                <a16:creationId xmlns:a16="http://schemas.microsoft.com/office/drawing/2014/main" id="{9CB6E0AA-0399-B844-A3B7-41803D0FEC46}"/>
              </a:ext>
            </a:extLst>
          </p:cNvPr>
          <p:cNvPicPr>
            <a:picLocks noChangeAspect="1"/>
          </p:cNvPicPr>
          <p:nvPr/>
        </p:nvPicPr>
        <p:blipFill>
          <a:blip r:embed="rId6"/>
          <a:stretch>
            <a:fillRect/>
          </a:stretch>
        </p:blipFill>
        <p:spPr>
          <a:xfrm>
            <a:off x="9601394" y="1534122"/>
            <a:ext cx="2176268" cy="1554480"/>
          </a:xfrm>
          <a:prstGeom prst="rect">
            <a:avLst/>
          </a:prstGeom>
        </p:spPr>
      </p:pic>
      <p:pic>
        <p:nvPicPr>
          <p:cNvPr id="23" name="Picture 22" descr="Graphical user interface, application, Word&#10;&#10;Description automatically generated">
            <a:extLst>
              <a:ext uri="{FF2B5EF4-FFF2-40B4-BE49-F238E27FC236}">
                <a16:creationId xmlns:a16="http://schemas.microsoft.com/office/drawing/2014/main" id="{0FA96A5B-575F-AD4F-A3D1-4FB0418B6F53}"/>
              </a:ext>
            </a:extLst>
          </p:cNvPr>
          <p:cNvPicPr>
            <a:picLocks noChangeAspect="1"/>
          </p:cNvPicPr>
          <p:nvPr/>
        </p:nvPicPr>
        <p:blipFill>
          <a:blip r:embed="rId7"/>
          <a:stretch>
            <a:fillRect/>
          </a:stretch>
        </p:blipFill>
        <p:spPr>
          <a:xfrm>
            <a:off x="5007866" y="1534122"/>
            <a:ext cx="2176268" cy="1554480"/>
          </a:xfrm>
          <a:prstGeom prst="rect">
            <a:avLst/>
          </a:prstGeom>
        </p:spPr>
      </p:pic>
      <p:pic>
        <p:nvPicPr>
          <p:cNvPr id="25" name="Picture 24" descr="Graphical user interface, application, Word&#10;&#10;Description automatically generated">
            <a:extLst>
              <a:ext uri="{FF2B5EF4-FFF2-40B4-BE49-F238E27FC236}">
                <a16:creationId xmlns:a16="http://schemas.microsoft.com/office/drawing/2014/main" id="{D5E05B0A-9664-8D49-BBB9-82186E586829}"/>
              </a:ext>
            </a:extLst>
          </p:cNvPr>
          <p:cNvPicPr>
            <a:picLocks noChangeAspect="1"/>
          </p:cNvPicPr>
          <p:nvPr/>
        </p:nvPicPr>
        <p:blipFill>
          <a:blip r:embed="rId8"/>
          <a:stretch>
            <a:fillRect/>
          </a:stretch>
        </p:blipFill>
        <p:spPr>
          <a:xfrm>
            <a:off x="2666334" y="4079925"/>
            <a:ext cx="2176268" cy="1554480"/>
          </a:xfrm>
          <a:prstGeom prst="rect">
            <a:avLst/>
          </a:prstGeom>
        </p:spPr>
      </p:pic>
      <p:pic>
        <p:nvPicPr>
          <p:cNvPr id="27" name="Picture 26" descr="Graphical user interface, application, Word&#10;&#10;Description automatically generated">
            <a:extLst>
              <a:ext uri="{FF2B5EF4-FFF2-40B4-BE49-F238E27FC236}">
                <a16:creationId xmlns:a16="http://schemas.microsoft.com/office/drawing/2014/main" id="{F6DAD10A-49B5-AD43-A2BA-4335DE1A8FDC}"/>
              </a:ext>
            </a:extLst>
          </p:cNvPr>
          <p:cNvPicPr>
            <a:picLocks noChangeAspect="1"/>
          </p:cNvPicPr>
          <p:nvPr/>
        </p:nvPicPr>
        <p:blipFill>
          <a:blip r:embed="rId9"/>
          <a:stretch>
            <a:fillRect/>
          </a:stretch>
        </p:blipFill>
        <p:spPr>
          <a:xfrm>
            <a:off x="7304630" y="1534122"/>
            <a:ext cx="2176268" cy="1554480"/>
          </a:xfrm>
          <a:prstGeom prst="rect">
            <a:avLst/>
          </a:prstGeom>
        </p:spPr>
      </p:pic>
      <p:pic>
        <p:nvPicPr>
          <p:cNvPr id="29" name="Picture 28" descr="Graphical user interface, application, Word&#10;&#10;Description automatically generated">
            <a:extLst>
              <a:ext uri="{FF2B5EF4-FFF2-40B4-BE49-F238E27FC236}">
                <a16:creationId xmlns:a16="http://schemas.microsoft.com/office/drawing/2014/main" id="{1DCE4C45-E2B3-3748-9716-01951CAFFA1B}"/>
              </a:ext>
            </a:extLst>
          </p:cNvPr>
          <p:cNvPicPr>
            <a:picLocks noChangeAspect="1"/>
          </p:cNvPicPr>
          <p:nvPr/>
        </p:nvPicPr>
        <p:blipFill>
          <a:blip r:embed="rId10"/>
          <a:stretch>
            <a:fillRect/>
          </a:stretch>
        </p:blipFill>
        <p:spPr>
          <a:xfrm>
            <a:off x="414338" y="1534122"/>
            <a:ext cx="2176268" cy="1554480"/>
          </a:xfrm>
          <a:prstGeom prst="rect">
            <a:avLst/>
          </a:prstGeom>
        </p:spPr>
      </p:pic>
      <p:pic>
        <p:nvPicPr>
          <p:cNvPr id="31" name="Picture 30" descr="Graphical user interface, application, Word&#10;&#10;Description automatically generated">
            <a:extLst>
              <a:ext uri="{FF2B5EF4-FFF2-40B4-BE49-F238E27FC236}">
                <a16:creationId xmlns:a16="http://schemas.microsoft.com/office/drawing/2014/main" id="{6D310FEF-56EE-664F-8049-9FA27BCE1B24}"/>
              </a:ext>
            </a:extLst>
          </p:cNvPr>
          <p:cNvPicPr>
            <a:picLocks noChangeAspect="1"/>
          </p:cNvPicPr>
          <p:nvPr/>
        </p:nvPicPr>
        <p:blipFill>
          <a:blip r:embed="rId11"/>
          <a:stretch>
            <a:fillRect/>
          </a:stretch>
        </p:blipFill>
        <p:spPr>
          <a:xfrm>
            <a:off x="4918331" y="4079925"/>
            <a:ext cx="2176268" cy="1554480"/>
          </a:xfrm>
          <a:prstGeom prst="rect">
            <a:avLst/>
          </a:prstGeom>
        </p:spPr>
      </p:pic>
    </p:spTree>
    <p:extLst>
      <p:ext uri="{BB962C8B-B14F-4D97-AF65-F5344CB8AC3E}">
        <p14:creationId xmlns:p14="http://schemas.microsoft.com/office/powerpoint/2010/main" val="3271807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Analysis: Inflation vs Stocks</a:t>
            </a:r>
          </a:p>
        </p:txBody>
      </p:sp>
      <p:pic>
        <p:nvPicPr>
          <p:cNvPr id="3" name="Picture 2" descr="A graph with red and blue lines&#10;&#10;Description automatically generated with low confidence">
            <a:extLst>
              <a:ext uri="{FF2B5EF4-FFF2-40B4-BE49-F238E27FC236}">
                <a16:creationId xmlns:a16="http://schemas.microsoft.com/office/drawing/2014/main" id="{0E611A55-B8A7-2745-84E2-AEF279011A88}"/>
              </a:ext>
            </a:extLst>
          </p:cNvPr>
          <p:cNvPicPr>
            <a:picLocks noChangeAspect="1"/>
          </p:cNvPicPr>
          <p:nvPr/>
        </p:nvPicPr>
        <p:blipFill>
          <a:blip r:embed="rId2"/>
          <a:stretch>
            <a:fillRect/>
          </a:stretch>
        </p:blipFill>
        <p:spPr>
          <a:xfrm>
            <a:off x="260136" y="3822036"/>
            <a:ext cx="2176272" cy="1554480"/>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7744753A-70A4-F044-848D-130E8107EA65}"/>
              </a:ext>
            </a:extLst>
          </p:cNvPr>
          <p:cNvPicPr>
            <a:picLocks noChangeAspect="1"/>
          </p:cNvPicPr>
          <p:nvPr/>
        </p:nvPicPr>
        <p:blipFill>
          <a:blip r:embed="rId3"/>
          <a:stretch>
            <a:fillRect/>
          </a:stretch>
        </p:blipFill>
        <p:spPr>
          <a:xfrm>
            <a:off x="2571741" y="1694936"/>
            <a:ext cx="2176272" cy="155448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C935DE14-5AD6-DF46-8BC8-5AFC8EB61065}"/>
              </a:ext>
            </a:extLst>
          </p:cNvPr>
          <p:cNvPicPr>
            <a:picLocks noChangeAspect="1"/>
          </p:cNvPicPr>
          <p:nvPr/>
        </p:nvPicPr>
        <p:blipFill>
          <a:blip r:embed="rId4"/>
          <a:stretch>
            <a:fillRect/>
          </a:stretch>
        </p:blipFill>
        <p:spPr>
          <a:xfrm>
            <a:off x="9755592" y="3822036"/>
            <a:ext cx="2176272" cy="1554480"/>
          </a:xfrm>
          <a:prstGeom prst="rect">
            <a:avLst/>
          </a:prstGeom>
        </p:spPr>
      </p:pic>
      <p:pic>
        <p:nvPicPr>
          <p:cNvPr id="10" name="Picture 9" descr="A picture containing text, pencil, screenshot&#10;&#10;Description automatically generated">
            <a:extLst>
              <a:ext uri="{FF2B5EF4-FFF2-40B4-BE49-F238E27FC236}">
                <a16:creationId xmlns:a16="http://schemas.microsoft.com/office/drawing/2014/main" id="{8FBB680D-85FB-3945-AC4F-A03CECB7800C}"/>
              </a:ext>
            </a:extLst>
          </p:cNvPr>
          <p:cNvPicPr>
            <a:picLocks noChangeAspect="1"/>
          </p:cNvPicPr>
          <p:nvPr/>
        </p:nvPicPr>
        <p:blipFill>
          <a:blip r:embed="rId5"/>
          <a:stretch>
            <a:fillRect/>
          </a:stretch>
        </p:blipFill>
        <p:spPr>
          <a:xfrm>
            <a:off x="7382854" y="3822036"/>
            <a:ext cx="2176272" cy="1554480"/>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6CA1CE6C-852B-D14F-BA08-50DDB5E29A52}"/>
              </a:ext>
            </a:extLst>
          </p:cNvPr>
          <p:cNvPicPr>
            <a:picLocks noChangeAspect="1"/>
          </p:cNvPicPr>
          <p:nvPr/>
        </p:nvPicPr>
        <p:blipFill>
          <a:blip r:embed="rId6"/>
          <a:stretch>
            <a:fillRect/>
          </a:stretch>
        </p:blipFill>
        <p:spPr>
          <a:xfrm>
            <a:off x="9755592" y="1694936"/>
            <a:ext cx="2176272" cy="1554480"/>
          </a:xfrm>
          <a:prstGeom prst="rect">
            <a:avLst/>
          </a:prstGeom>
        </p:spPr>
      </p:pic>
      <p:pic>
        <p:nvPicPr>
          <p:cNvPr id="16" name="Picture 15" descr="Graphical user interface&#10;&#10;Description automatically generated">
            <a:extLst>
              <a:ext uri="{FF2B5EF4-FFF2-40B4-BE49-F238E27FC236}">
                <a16:creationId xmlns:a16="http://schemas.microsoft.com/office/drawing/2014/main" id="{8F169913-4424-CC40-87B1-C3E3EF018CED}"/>
              </a:ext>
            </a:extLst>
          </p:cNvPr>
          <p:cNvPicPr>
            <a:picLocks noChangeAspect="1"/>
          </p:cNvPicPr>
          <p:nvPr/>
        </p:nvPicPr>
        <p:blipFill>
          <a:blip r:embed="rId7"/>
          <a:stretch>
            <a:fillRect/>
          </a:stretch>
        </p:blipFill>
        <p:spPr>
          <a:xfrm>
            <a:off x="5029264" y="3822036"/>
            <a:ext cx="2176272" cy="1554480"/>
          </a:xfrm>
          <a:prstGeom prst="rect">
            <a:avLst/>
          </a:prstGeom>
        </p:spPr>
      </p:pic>
      <p:pic>
        <p:nvPicPr>
          <p:cNvPr id="20" name="Picture 19" descr="Graphical user interface&#10;&#10;Description automatically generated">
            <a:extLst>
              <a:ext uri="{FF2B5EF4-FFF2-40B4-BE49-F238E27FC236}">
                <a16:creationId xmlns:a16="http://schemas.microsoft.com/office/drawing/2014/main" id="{628D75E2-D924-7649-B37D-E1C0F6DAFB5F}"/>
              </a:ext>
            </a:extLst>
          </p:cNvPr>
          <p:cNvPicPr>
            <a:picLocks noChangeAspect="1"/>
          </p:cNvPicPr>
          <p:nvPr/>
        </p:nvPicPr>
        <p:blipFill>
          <a:blip r:embed="rId8"/>
          <a:stretch>
            <a:fillRect/>
          </a:stretch>
        </p:blipFill>
        <p:spPr>
          <a:xfrm>
            <a:off x="2571741" y="3822036"/>
            <a:ext cx="2176272" cy="1554480"/>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412260A1-48D4-F141-A48C-3FCDF5FC7D74}"/>
              </a:ext>
            </a:extLst>
          </p:cNvPr>
          <p:cNvPicPr>
            <a:picLocks noChangeAspect="1"/>
          </p:cNvPicPr>
          <p:nvPr/>
        </p:nvPicPr>
        <p:blipFill>
          <a:blip r:embed="rId9"/>
          <a:stretch>
            <a:fillRect/>
          </a:stretch>
        </p:blipFill>
        <p:spPr>
          <a:xfrm>
            <a:off x="7382854" y="1694936"/>
            <a:ext cx="2176272" cy="1554480"/>
          </a:xfrm>
          <a:prstGeom prst="rect">
            <a:avLst/>
          </a:prstGeom>
        </p:spPr>
      </p:pic>
      <p:pic>
        <p:nvPicPr>
          <p:cNvPr id="28" name="Picture 27" descr="Graphical user interface&#10;&#10;Description automatically generated">
            <a:extLst>
              <a:ext uri="{FF2B5EF4-FFF2-40B4-BE49-F238E27FC236}">
                <a16:creationId xmlns:a16="http://schemas.microsoft.com/office/drawing/2014/main" id="{1AA648C5-4DA7-AA41-8C29-10D16C49275C}"/>
              </a:ext>
            </a:extLst>
          </p:cNvPr>
          <p:cNvPicPr>
            <a:picLocks noChangeAspect="1"/>
          </p:cNvPicPr>
          <p:nvPr/>
        </p:nvPicPr>
        <p:blipFill>
          <a:blip r:embed="rId10"/>
          <a:stretch>
            <a:fillRect/>
          </a:stretch>
        </p:blipFill>
        <p:spPr>
          <a:xfrm>
            <a:off x="260136" y="1694936"/>
            <a:ext cx="2176272" cy="1554480"/>
          </a:xfrm>
          <a:prstGeom prst="rect">
            <a:avLst/>
          </a:prstGeom>
        </p:spPr>
      </p:pic>
      <p:pic>
        <p:nvPicPr>
          <p:cNvPr id="32" name="Picture 31" descr="Graphical user interface&#10;&#10;Description automatically generated">
            <a:extLst>
              <a:ext uri="{FF2B5EF4-FFF2-40B4-BE49-F238E27FC236}">
                <a16:creationId xmlns:a16="http://schemas.microsoft.com/office/drawing/2014/main" id="{6DC19F76-2B59-EA43-AFEB-915A4595D15C}"/>
              </a:ext>
            </a:extLst>
          </p:cNvPr>
          <p:cNvPicPr>
            <a:picLocks noChangeAspect="1"/>
          </p:cNvPicPr>
          <p:nvPr/>
        </p:nvPicPr>
        <p:blipFill>
          <a:blip r:embed="rId11"/>
          <a:stretch>
            <a:fillRect/>
          </a:stretch>
        </p:blipFill>
        <p:spPr>
          <a:xfrm>
            <a:off x="5029264" y="1694936"/>
            <a:ext cx="2176272" cy="1554480"/>
          </a:xfrm>
          <a:prstGeom prst="rect">
            <a:avLst/>
          </a:prstGeom>
        </p:spPr>
      </p:pic>
    </p:spTree>
    <p:extLst>
      <p:ext uri="{BB962C8B-B14F-4D97-AF65-F5344CB8AC3E}">
        <p14:creationId xmlns:p14="http://schemas.microsoft.com/office/powerpoint/2010/main" val="3371036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21669B-73CE-BB40-A5DD-D461076BC406}"/>
              </a:ext>
            </a:extLst>
          </p:cNvPr>
          <p:cNvSpPr txBox="1"/>
          <p:nvPr/>
        </p:nvSpPr>
        <p:spPr>
          <a:xfrm>
            <a:off x="414338" y="338296"/>
            <a:ext cx="11184254" cy="523220"/>
          </a:xfrm>
          <a:prstGeom prst="rect">
            <a:avLst/>
          </a:prstGeom>
          <a:noFill/>
        </p:spPr>
        <p:txBody>
          <a:bodyPr wrap="square" rtlCol="0">
            <a:spAutoFit/>
          </a:bodyPr>
          <a:lstStyle/>
          <a:p>
            <a:r>
              <a:rPr lang="en-US" sz="2800" dirty="0"/>
              <a:t>Data Analysis: Restaurant vs Stocks</a:t>
            </a:r>
          </a:p>
        </p:txBody>
      </p:sp>
      <p:pic>
        <p:nvPicPr>
          <p:cNvPr id="6" name="Picture 5" descr="Graphical user interface&#10;&#10;Description automatically generated">
            <a:extLst>
              <a:ext uri="{FF2B5EF4-FFF2-40B4-BE49-F238E27FC236}">
                <a16:creationId xmlns:a16="http://schemas.microsoft.com/office/drawing/2014/main" id="{142AEC97-513D-B14F-9C92-CA544BDFA500}"/>
              </a:ext>
            </a:extLst>
          </p:cNvPr>
          <p:cNvPicPr>
            <a:picLocks noChangeAspect="1"/>
          </p:cNvPicPr>
          <p:nvPr/>
        </p:nvPicPr>
        <p:blipFill>
          <a:blip r:embed="rId2"/>
          <a:stretch>
            <a:fillRect/>
          </a:stretch>
        </p:blipFill>
        <p:spPr>
          <a:xfrm>
            <a:off x="414338" y="3579268"/>
            <a:ext cx="2176272" cy="1554480"/>
          </a:xfrm>
          <a:prstGeom prst="rect">
            <a:avLst/>
          </a:prstGeom>
        </p:spPr>
      </p:pic>
      <p:pic>
        <p:nvPicPr>
          <p:cNvPr id="8" name="Picture 7" descr="Graphical user interface, chart, line chart&#10;&#10;Description automatically generated">
            <a:extLst>
              <a:ext uri="{FF2B5EF4-FFF2-40B4-BE49-F238E27FC236}">
                <a16:creationId xmlns:a16="http://schemas.microsoft.com/office/drawing/2014/main" id="{9C9B786C-E762-6549-8759-5C3268A4E243}"/>
              </a:ext>
            </a:extLst>
          </p:cNvPr>
          <p:cNvPicPr>
            <a:picLocks noChangeAspect="1"/>
          </p:cNvPicPr>
          <p:nvPr/>
        </p:nvPicPr>
        <p:blipFill>
          <a:blip r:embed="rId3"/>
          <a:stretch>
            <a:fillRect/>
          </a:stretch>
        </p:blipFill>
        <p:spPr>
          <a:xfrm>
            <a:off x="2696575" y="3579268"/>
            <a:ext cx="2176272" cy="1554480"/>
          </a:xfrm>
          <a:prstGeom prst="rect">
            <a:avLst/>
          </a:prstGeom>
        </p:spPr>
      </p:pic>
      <p:pic>
        <p:nvPicPr>
          <p:cNvPr id="10" name="Picture 9" descr="Graphical user interface, chart, line chart&#10;&#10;Description automatically generated">
            <a:extLst>
              <a:ext uri="{FF2B5EF4-FFF2-40B4-BE49-F238E27FC236}">
                <a16:creationId xmlns:a16="http://schemas.microsoft.com/office/drawing/2014/main" id="{0033A2C4-ED24-254F-9614-F02F38062F0F}"/>
              </a:ext>
            </a:extLst>
          </p:cNvPr>
          <p:cNvPicPr>
            <a:picLocks noChangeAspect="1"/>
          </p:cNvPicPr>
          <p:nvPr/>
        </p:nvPicPr>
        <p:blipFill>
          <a:blip r:embed="rId4"/>
          <a:stretch>
            <a:fillRect/>
          </a:stretch>
        </p:blipFill>
        <p:spPr>
          <a:xfrm>
            <a:off x="9543288" y="3613693"/>
            <a:ext cx="2176272" cy="1554480"/>
          </a:xfrm>
          <a:prstGeom prst="rect">
            <a:avLst/>
          </a:prstGeom>
        </p:spPr>
      </p:pic>
      <p:pic>
        <p:nvPicPr>
          <p:cNvPr id="12" name="Picture 11" descr="Graphical user interface, chart&#10;&#10;Description automatically generated">
            <a:extLst>
              <a:ext uri="{FF2B5EF4-FFF2-40B4-BE49-F238E27FC236}">
                <a16:creationId xmlns:a16="http://schemas.microsoft.com/office/drawing/2014/main" id="{7A43F976-ED81-2746-B29A-2C4012081864}"/>
              </a:ext>
            </a:extLst>
          </p:cNvPr>
          <p:cNvPicPr>
            <a:picLocks noChangeAspect="1"/>
          </p:cNvPicPr>
          <p:nvPr/>
        </p:nvPicPr>
        <p:blipFill>
          <a:blip r:embed="rId5"/>
          <a:stretch>
            <a:fillRect/>
          </a:stretch>
        </p:blipFill>
        <p:spPr>
          <a:xfrm>
            <a:off x="7261049" y="3613693"/>
            <a:ext cx="2176272" cy="1554480"/>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050BCF5C-DA6C-214F-A63B-7506C031361D}"/>
              </a:ext>
            </a:extLst>
          </p:cNvPr>
          <p:cNvPicPr>
            <a:picLocks noChangeAspect="1"/>
          </p:cNvPicPr>
          <p:nvPr/>
        </p:nvPicPr>
        <p:blipFill>
          <a:blip r:embed="rId6"/>
          <a:stretch>
            <a:fillRect/>
          </a:stretch>
        </p:blipFill>
        <p:spPr>
          <a:xfrm>
            <a:off x="9543288" y="1793788"/>
            <a:ext cx="2176272" cy="1554480"/>
          </a:xfrm>
          <a:prstGeom prst="rect">
            <a:avLst/>
          </a:prstGeom>
        </p:spPr>
      </p:pic>
      <p:pic>
        <p:nvPicPr>
          <p:cNvPr id="16" name="Picture 15" descr="Graphical user interface, chart&#10;&#10;Description automatically generated">
            <a:extLst>
              <a:ext uri="{FF2B5EF4-FFF2-40B4-BE49-F238E27FC236}">
                <a16:creationId xmlns:a16="http://schemas.microsoft.com/office/drawing/2014/main" id="{8BEE6999-530D-3F40-B4BA-77C08E0278A0}"/>
              </a:ext>
            </a:extLst>
          </p:cNvPr>
          <p:cNvPicPr>
            <a:picLocks noChangeAspect="1"/>
          </p:cNvPicPr>
          <p:nvPr/>
        </p:nvPicPr>
        <p:blipFill>
          <a:blip r:embed="rId7"/>
          <a:stretch>
            <a:fillRect/>
          </a:stretch>
        </p:blipFill>
        <p:spPr>
          <a:xfrm>
            <a:off x="4978812" y="3579268"/>
            <a:ext cx="2176272" cy="1554480"/>
          </a:xfrm>
          <a:prstGeom prst="rect">
            <a:avLst/>
          </a:prstGeom>
        </p:spPr>
      </p:pic>
      <p:pic>
        <p:nvPicPr>
          <p:cNvPr id="18" name="Picture 17" descr="Graphical user interface, chart, line chart&#10;&#10;Description automatically generated">
            <a:extLst>
              <a:ext uri="{FF2B5EF4-FFF2-40B4-BE49-F238E27FC236}">
                <a16:creationId xmlns:a16="http://schemas.microsoft.com/office/drawing/2014/main" id="{38187E6E-16C6-B942-9C36-081F3B53D3E2}"/>
              </a:ext>
            </a:extLst>
          </p:cNvPr>
          <p:cNvPicPr>
            <a:picLocks noChangeAspect="1"/>
          </p:cNvPicPr>
          <p:nvPr/>
        </p:nvPicPr>
        <p:blipFill>
          <a:blip r:embed="rId8"/>
          <a:stretch>
            <a:fillRect/>
          </a:stretch>
        </p:blipFill>
        <p:spPr>
          <a:xfrm>
            <a:off x="2696575" y="1793788"/>
            <a:ext cx="2176272" cy="1554480"/>
          </a:xfrm>
          <a:prstGeom prst="rect">
            <a:avLst/>
          </a:prstGeom>
        </p:spPr>
      </p:pic>
      <p:pic>
        <p:nvPicPr>
          <p:cNvPr id="20" name="Picture 19" descr="Graphical user interface, chart, line chart&#10;&#10;Description automatically generated">
            <a:extLst>
              <a:ext uri="{FF2B5EF4-FFF2-40B4-BE49-F238E27FC236}">
                <a16:creationId xmlns:a16="http://schemas.microsoft.com/office/drawing/2014/main" id="{36F850EB-C331-454C-9C2D-CA3CE81B80DC}"/>
              </a:ext>
            </a:extLst>
          </p:cNvPr>
          <p:cNvPicPr>
            <a:picLocks noChangeAspect="1"/>
          </p:cNvPicPr>
          <p:nvPr/>
        </p:nvPicPr>
        <p:blipFill>
          <a:blip r:embed="rId9"/>
          <a:stretch>
            <a:fillRect/>
          </a:stretch>
        </p:blipFill>
        <p:spPr>
          <a:xfrm>
            <a:off x="7261049" y="1793788"/>
            <a:ext cx="2176272" cy="1554480"/>
          </a:xfrm>
          <a:prstGeom prst="rect">
            <a:avLst/>
          </a:prstGeom>
        </p:spPr>
      </p:pic>
      <p:pic>
        <p:nvPicPr>
          <p:cNvPr id="22" name="Picture 21" descr="Graphical user interface, chart&#10;&#10;Description automatically generated">
            <a:extLst>
              <a:ext uri="{FF2B5EF4-FFF2-40B4-BE49-F238E27FC236}">
                <a16:creationId xmlns:a16="http://schemas.microsoft.com/office/drawing/2014/main" id="{72A5E8D2-7B64-A146-A33A-1F463CB43D59}"/>
              </a:ext>
            </a:extLst>
          </p:cNvPr>
          <p:cNvPicPr>
            <a:picLocks noChangeAspect="1"/>
          </p:cNvPicPr>
          <p:nvPr/>
        </p:nvPicPr>
        <p:blipFill>
          <a:blip r:embed="rId10"/>
          <a:stretch>
            <a:fillRect/>
          </a:stretch>
        </p:blipFill>
        <p:spPr>
          <a:xfrm>
            <a:off x="414338" y="1793788"/>
            <a:ext cx="2176272" cy="1554480"/>
          </a:xfrm>
          <a:prstGeom prst="rect">
            <a:avLst/>
          </a:prstGeom>
        </p:spPr>
      </p:pic>
      <p:pic>
        <p:nvPicPr>
          <p:cNvPr id="24" name="Picture 23" descr="Graphical user interface, chart&#10;&#10;Description automatically generated">
            <a:extLst>
              <a:ext uri="{FF2B5EF4-FFF2-40B4-BE49-F238E27FC236}">
                <a16:creationId xmlns:a16="http://schemas.microsoft.com/office/drawing/2014/main" id="{A1BC3651-403F-984A-9BA8-5E2BA8EC7601}"/>
              </a:ext>
            </a:extLst>
          </p:cNvPr>
          <p:cNvPicPr>
            <a:picLocks noChangeAspect="1"/>
          </p:cNvPicPr>
          <p:nvPr/>
        </p:nvPicPr>
        <p:blipFill>
          <a:blip r:embed="rId11"/>
          <a:stretch>
            <a:fillRect/>
          </a:stretch>
        </p:blipFill>
        <p:spPr>
          <a:xfrm>
            <a:off x="4978812" y="1793788"/>
            <a:ext cx="2176272" cy="1554480"/>
          </a:xfrm>
          <a:prstGeom prst="rect">
            <a:avLst/>
          </a:prstGeom>
        </p:spPr>
      </p:pic>
    </p:spTree>
    <p:extLst>
      <p:ext uri="{BB962C8B-B14F-4D97-AF65-F5344CB8AC3E}">
        <p14:creationId xmlns:p14="http://schemas.microsoft.com/office/powerpoint/2010/main" val="259053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8811FDE-06CD-8B46-94E5-25B3CB0CE5CE}"/>
              </a:ext>
            </a:extLst>
          </p:cNvPr>
          <p:cNvSpPr txBox="1"/>
          <p:nvPr/>
        </p:nvSpPr>
        <p:spPr>
          <a:xfrm>
            <a:off x="414338" y="338296"/>
            <a:ext cx="11184254" cy="523220"/>
          </a:xfrm>
          <a:prstGeom prst="rect">
            <a:avLst/>
          </a:prstGeom>
          <a:noFill/>
        </p:spPr>
        <p:txBody>
          <a:bodyPr wrap="square" rtlCol="0">
            <a:spAutoFit/>
          </a:bodyPr>
          <a:lstStyle/>
          <a:p>
            <a:r>
              <a:rPr lang="en-US" sz="2800" dirty="0"/>
              <a:t>Questions and Data</a:t>
            </a:r>
          </a:p>
        </p:txBody>
      </p:sp>
      <p:sp>
        <p:nvSpPr>
          <p:cNvPr id="3" name="Rectangle 2">
            <a:extLst>
              <a:ext uri="{FF2B5EF4-FFF2-40B4-BE49-F238E27FC236}">
                <a16:creationId xmlns:a16="http://schemas.microsoft.com/office/drawing/2014/main" id="{66623358-E18D-984D-8D34-96E316E16DCB}"/>
              </a:ext>
            </a:extLst>
          </p:cNvPr>
          <p:cNvSpPr/>
          <p:nvPr/>
        </p:nvSpPr>
        <p:spPr>
          <a:xfrm>
            <a:off x="569646" y="1083273"/>
            <a:ext cx="3520440" cy="52322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p>
        </p:txBody>
      </p:sp>
      <p:sp>
        <p:nvSpPr>
          <p:cNvPr id="9" name="Rectangle 8">
            <a:extLst>
              <a:ext uri="{FF2B5EF4-FFF2-40B4-BE49-F238E27FC236}">
                <a16:creationId xmlns:a16="http://schemas.microsoft.com/office/drawing/2014/main" id="{A82D1D12-D731-AC43-934E-F5B5BFDEFD2B}"/>
              </a:ext>
            </a:extLst>
          </p:cNvPr>
          <p:cNvSpPr/>
          <p:nvPr/>
        </p:nvSpPr>
        <p:spPr>
          <a:xfrm>
            <a:off x="4311066" y="1083273"/>
            <a:ext cx="3520440" cy="52322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Words</a:t>
            </a:r>
          </a:p>
        </p:txBody>
      </p:sp>
      <p:sp>
        <p:nvSpPr>
          <p:cNvPr id="10" name="Rectangle 9">
            <a:extLst>
              <a:ext uri="{FF2B5EF4-FFF2-40B4-BE49-F238E27FC236}">
                <a16:creationId xmlns:a16="http://schemas.microsoft.com/office/drawing/2014/main" id="{33F540AD-84FE-F548-B941-B59757CC8717}"/>
              </a:ext>
            </a:extLst>
          </p:cNvPr>
          <p:cNvSpPr/>
          <p:nvPr/>
        </p:nvSpPr>
        <p:spPr>
          <a:xfrm>
            <a:off x="8052486" y="1083273"/>
            <a:ext cx="3520440" cy="52322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Stocks</a:t>
            </a:r>
          </a:p>
        </p:txBody>
      </p:sp>
      <p:sp>
        <p:nvSpPr>
          <p:cNvPr id="12" name="Rectangle 11">
            <a:extLst>
              <a:ext uri="{FF2B5EF4-FFF2-40B4-BE49-F238E27FC236}">
                <a16:creationId xmlns:a16="http://schemas.microsoft.com/office/drawing/2014/main" id="{CA8BDBA1-2FE9-F144-A5E6-C4635CBE2F3F}"/>
              </a:ext>
            </a:extLst>
          </p:cNvPr>
          <p:cNvSpPr/>
          <p:nvPr/>
        </p:nvSpPr>
        <p:spPr>
          <a:xfrm>
            <a:off x="569646" y="1702566"/>
            <a:ext cx="3520440" cy="149794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buFont typeface="Arial" panose="020B0604020202020204" pitchFamily="34" charset="0"/>
              <a:buChar char="•"/>
            </a:pPr>
            <a:r>
              <a:rPr lang="en-US" dirty="0">
                <a:solidFill>
                  <a:schemeClr val="tx1"/>
                </a:solidFill>
              </a:rPr>
              <a:t>What effect google search words had on the volatility of stock price? </a:t>
            </a:r>
          </a:p>
          <a:p>
            <a:pPr marL="285750" indent="-285750" algn="just">
              <a:buFont typeface="Arial" panose="020B0604020202020204" pitchFamily="34" charset="0"/>
              <a:buChar char="•"/>
            </a:pPr>
            <a:r>
              <a:rPr lang="en-US" dirty="0">
                <a:solidFill>
                  <a:schemeClr val="tx1"/>
                </a:solidFill>
              </a:rPr>
              <a:t>Does searched key word affect industries differently? </a:t>
            </a:r>
          </a:p>
          <a:p>
            <a:pPr algn="just"/>
            <a:br>
              <a:rPr lang="en-US" dirty="0">
                <a:solidFill>
                  <a:schemeClr val="tx1"/>
                </a:solidFill>
              </a:rPr>
            </a:br>
            <a:endParaRPr lang="en-US" dirty="0">
              <a:solidFill>
                <a:schemeClr val="tx1"/>
              </a:solidFill>
            </a:endParaRPr>
          </a:p>
        </p:txBody>
      </p:sp>
      <p:sp>
        <p:nvSpPr>
          <p:cNvPr id="13" name="Rectangle 12">
            <a:extLst>
              <a:ext uri="{FF2B5EF4-FFF2-40B4-BE49-F238E27FC236}">
                <a16:creationId xmlns:a16="http://schemas.microsoft.com/office/drawing/2014/main" id="{95F94937-7CB6-7C43-A3A3-79006B5A3140}"/>
              </a:ext>
            </a:extLst>
          </p:cNvPr>
          <p:cNvSpPr/>
          <p:nvPr/>
        </p:nvSpPr>
        <p:spPr>
          <a:xfrm>
            <a:off x="4311066" y="1702566"/>
            <a:ext cx="3520440" cy="47248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dirty="0">
                <a:solidFill>
                  <a:schemeClr val="tx1"/>
                </a:solidFill>
              </a:rPr>
              <a:t>Positive and negative economic sentiment words were chosen. Words like loss, downturn, unemployment, recession were used for negative sentiment. Words we considered to be positive for consumers spending like gift, jewelry and restaurant. Lastly commodity words -oil, gold were used in addition to buy stock and sell stock.</a:t>
            </a:r>
          </a:p>
          <a:p>
            <a:pPr algn="just"/>
            <a:br>
              <a:rPr lang="en-US" dirty="0">
                <a:solidFill>
                  <a:schemeClr val="tx1"/>
                </a:solidFill>
              </a:rPr>
            </a:br>
            <a:endParaRPr lang="en-US" dirty="0">
              <a:solidFill>
                <a:schemeClr val="tx1"/>
              </a:solidFill>
            </a:endParaRPr>
          </a:p>
        </p:txBody>
      </p:sp>
      <p:sp>
        <p:nvSpPr>
          <p:cNvPr id="14" name="Rectangle 13">
            <a:extLst>
              <a:ext uri="{FF2B5EF4-FFF2-40B4-BE49-F238E27FC236}">
                <a16:creationId xmlns:a16="http://schemas.microsoft.com/office/drawing/2014/main" id="{4DB3EF65-11A8-B94F-99B5-6649785B15BA}"/>
              </a:ext>
            </a:extLst>
          </p:cNvPr>
          <p:cNvSpPr/>
          <p:nvPr/>
        </p:nvSpPr>
        <p:spPr>
          <a:xfrm>
            <a:off x="555848" y="3897714"/>
            <a:ext cx="3520440" cy="252973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dirty="0">
                <a:solidFill>
                  <a:schemeClr val="tx1"/>
                </a:solidFill>
              </a:rPr>
              <a:t>A 15-year timeframe was selected for our data to show periods of volatility (2008 financial crisis &amp; 2020 COVID crisis)  with 10 years stability in between. </a:t>
            </a:r>
          </a:p>
          <a:p>
            <a:pPr algn="just"/>
            <a:endParaRPr lang="en-US" sz="500" dirty="0">
              <a:solidFill>
                <a:schemeClr val="tx1"/>
              </a:solidFill>
            </a:endParaRPr>
          </a:p>
          <a:p>
            <a:pPr marL="285750" indent="-285750" algn="just">
              <a:buFont typeface="Arial" panose="020B0604020202020204" pitchFamily="34" charset="0"/>
              <a:buChar char="•"/>
            </a:pPr>
            <a:r>
              <a:rPr lang="en-US" dirty="0">
                <a:solidFill>
                  <a:schemeClr val="tx1"/>
                </a:solidFill>
              </a:rPr>
              <a:t>Data Source</a:t>
            </a:r>
          </a:p>
          <a:p>
            <a:pPr marL="742950" lvl="1" indent="-285750" algn="just">
              <a:buFont typeface="Arial" panose="020B0604020202020204" pitchFamily="34" charset="0"/>
              <a:buChar char="•"/>
            </a:pPr>
            <a:r>
              <a:rPr lang="en-US" sz="1600" dirty="0" err="1">
                <a:solidFill>
                  <a:schemeClr val="tx1"/>
                </a:solidFill>
              </a:rPr>
              <a:t>Yfinance</a:t>
            </a:r>
            <a:r>
              <a:rPr lang="en-US" sz="1600" dirty="0">
                <a:solidFill>
                  <a:schemeClr val="tx1"/>
                </a:solidFill>
              </a:rPr>
              <a:t> – Daily Stock Price</a:t>
            </a:r>
          </a:p>
          <a:p>
            <a:pPr marL="742950" lvl="1" indent="-285750" algn="just">
              <a:buFont typeface="Arial" panose="020B0604020202020204" pitchFamily="34" charset="0"/>
              <a:buChar char="•"/>
            </a:pPr>
            <a:r>
              <a:rPr lang="en-US" sz="1600" dirty="0" err="1">
                <a:solidFill>
                  <a:schemeClr val="tx1"/>
                </a:solidFill>
              </a:rPr>
              <a:t>Pytrend</a:t>
            </a:r>
            <a:r>
              <a:rPr lang="en-US" sz="1600" dirty="0">
                <a:solidFill>
                  <a:schemeClr val="tx1"/>
                </a:solidFill>
              </a:rPr>
              <a:t> – Google search data</a:t>
            </a:r>
            <a:endParaRPr lang="en-US" dirty="0">
              <a:solidFill>
                <a:schemeClr val="tx1"/>
              </a:solidFill>
            </a:endParaRPr>
          </a:p>
          <a:p>
            <a:pPr algn="just"/>
            <a:br>
              <a:rPr lang="en-US" sz="2000" dirty="0">
                <a:solidFill>
                  <a:schemeClr val="tx1"/>
                </a:solidFill>
              </a:rPr>
            </a:br>
            <a:endParaRPr lang="en-US" sz="2000" dirty="0">
              <a:solidFill>
                <a:schemeClr val="tx1"/>
              </a:solidFill>
            </a:endParaRPr>
          </a:p>
        </p:txBody>
      </p:sp>
      <p:sp>
        <p:nvSpPr>
          <p:cNvPr id="21" name="Rectangle 20">
            <a:extLst>
              <a:ext uri="{FF2B5EF4-FFF2-40B4-BE49-F238E27FC236}">
                <a16:creationId xmlns:a16="http://schemas.microsoft.com/office/drawing/2014/main" id="{E86418EA-F501-7249-9EEB-DC4B672AAB23}"/>
              </a:ext>
            </a:extLst>
          </p:cNvPr>
          <p:cNvSpPr/>
          <p:nvPr/>
        </p:nvSpPr>
        <p:spPr>
          <a:xfrm>
            <a:off x="8066284" y="1702565"/>
            <a:ext cx="3520440" cy="47248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dirty="0">
                <a:solidFill>
                  <a:schemeClr val="tx1"/>
                </a:solidFill>
              </a:rPr>
              <a:t>Tech Sector</a:t>
            </a:r>
          </a:p>
          <a:p>
            <a:pPr marL="285750" indent="-285750" algn="just">
              <a:buFont typeface="Arial" panose="020B0604020202020204" pitchFamily="34" charset="0"/>
              <a:buChar char="•"/>
            </a:pPr>
            <a:r>
              <a:rPr lang="en-US" dirty="0">
                <a:solidFill>
                  <a:schemeClr val="tx1"/>
                </a:solidFill>
              </a:rPr>
              <a:t>Microsoft</a:t>
            </a:r>
          </a:p>
          <a:p>
            <a:pPr marL="285750" indent="-285750" algn="just">
              <a:buFont typeface="Arial" panose="020B0604020202020204" pitchFamily="34" charset="0"/>
              <a:buChar char="•"/>
            </a:pPr>
            <a:r>
              <a:rPr lang="en-US" dirty="0">
                <a:solidFill>
                  <a:schemeClr val="tx1"/>
                </a:solidFill>
              </a:rPr>
              <a:t>Apple</a:t>
            </a:r>
          </a:p>
          <a:p>
            <a:pPr algn="just"/>
            <a:r>
              <a:rPr lang="en-US" dirty="0">
                <a:solidFill>
                  <a:schemeClr val="tx1"/>
                </a:solidFill>
              </a:rPr>
              <a:t>Financial Sector</a:t>
            </a:r>
          </a:p>
          <a:p>
            <a:pPr marL="285750" indent="-285750" algn="just">
              <a:buFont typeface="Arial" panose="020B0604020202020204" pitchFamily="34" charset="0"/>
              <a:buChar char="•"/>
            </a:pPr>
            <a:r>
              <a:rPr lang="en-US" dirty="0">
                <a:solidFill>
                  <a:schemeClr val="tx1"/>
                </a:solidFill>
              </a:rPr>
              <a:t>J P Morgan</a:t>
            </a:r>
          </a:p>
          <a:p>
            <a:pPr marL="285750" indent="-285750" algn="just">
              <a:buFont typeface="Arial" panose="020B0604020202020204" pitchFamily="34" charset="0"/>
              <a:buChar char="•"/>
            </a:pPr>
            <a:r>
              <a:rPr lang="en-US" dirty="0">
                <a:solidFill>
                  <a:schemeClr val="tx1"/>
                </a:solidFill>
              </a:rPr>
              <a:t>Bank of America</a:t>
            </a:r>
          </a:p>
          <a:p>
            <a:pPr algn="just"/>
            <a:r>
              <a:rPr lang="en-US" dirty="0">
                <a:solidFill>
                  <a:schemeClr val="tx1"/>
                </a:solidFill>
              </a:rPr>
              <a:t>Pharma</a:t>
            </a:r>
          </a:p>
          <a:p>
            <a:pPr marL="285750" indent="-285750" algn="just">
              <a:buFont typeface="Arial" panose="020B0604020202020204" pitchFamily="34" charset="0"/>
              <a:buChar char="•"/>
            </a:pPr>
            <a:r>
              <a:rPr lang="en-US" dirty="0">
                <a:solidFill>
                  <a:schemeClr val="tx1"/>
                </a:solidFill>
              </a:rPr>
              <a:t>Pfizer</a:t>
            </a:r>
          </a:p>
          <a:p>
            <a:pPr marL="285750" indent="-285750" algn="just">
              <a:buFont typeface="Arial" panose="020B0604020202020204" pitchFamily="34" charset="0"/>
              <a:buChar char="•"/>
            </a:pPr>
            <a:r>
              <a:rPr lang="en-US" dirty="0">
                <a:solidFill>
                  <a:schemeClr val="tx1"/>
                </a:solidFill>
              </a:rPr>
              <a:t>Johnson &amp; Johnson</a:t>
            </a:r>
          </a:p>
          <a:p>
            <a:pPr algn="just"/>
            <a:r>
              <a:rPr lang="en-US" dirty="0">
                <a:solidFill>
                  <a:schemeClr val="tx1"/>
                </a:solidFill>
              </a:rPr>
              <a:t>Consumer Goods</a:t>
            </a:r>
          </a:p>
          <a:p>
            <a:pPr marL="285750" indent="-285750" algn="just">
              <a:buFont typeface="Arial" panose="020B0604020202020204" pitchFamily="34" charset="0"/>
              <a:buChar char="•"/>
            </a:pPr>
            <a:r>
              <a:rPr lang="en-US" dirty="0">
                <a:solidFill>
                  <a:schemeClr val="tx1"/>
                </a:solidFill>
              </a:rPr>
              <a:t>Coke</a:t>
            </a:r>
          </a:p>
          <a:p>
            <a:pPr marL="285750" indent="-285750" algn="just">
              <a:buFont typeface="Arial" panose="020B0604020202020204" pitchFamily="34" charset="0"/>
              <a:buChar char="•"/>
            </a:pPr>
            <a:r>
              <a:rPr lang="en-US" dirty="0">
                <a:solidFill>
                  <a:schemeClr val="tx1"/>
                </a:solidFill>
              </a:rPr>
              <a:t>Campbell Soups</a:t>
            </a:r>
          </a:p>
          <a:p>
            <a:pPr algn="just"/>
            <a:r>
              <a:rPr lang="en-US" dirty="0">
                <a:solidFill>
                  <a:schemeClr val="tx1"/>
                </a:solidFill>
              </a:rPr>
              <a:t>Industrial</a:t>
            </a:r>
          </a:p>
          <a:p>
            <a:pPr marL="285750" indent="-285750" algn="just">
              <a:buFont typeface="Arial" panose="020B0604020202020204" pitchFamily="34" charset="0"/>
              <a:buChar char="•"/>
            </a:pPr>
            <a:r>
              <a:rPr lang="en-US" dirty="0">
                <a:solidFill>
                  <a:schemeClr val="tx1"/>
                </a:solidFill>
              </a:rPr>
              <a:t>Honeywell</a:t>
            </a:r>
          </a:p>
          <a:p>
            <a:pPr marL="285750" indent="-285750" algn="just">
              <a:buFont typeface="Arial" panose="020B0604020202020204" pitchFamily="34" charset="0"/>
              <a:buChar char="•"/>
            </a:pPr>
            <a:r>
              <a:rPr lang="en-US" dirty="0">
                <a:solidFill>
                  <a:schemeClr val="tx1"/>
                </a:solidFill>
              </a:rPr>
              <a:t>Caterpillar</a:t>
            </a:r>
          </a:p>
          <a:p>
            <a:pPr algn="just"/>
            <a:br>
              <a:rPr lang="en-US" dirty="0">
                <a:solidFill>
                  <a:schemeClr val="tx1"/>
                </a:solidFill>
              </a:rPr>
            </a:br>
            <a:endParaRPr lang="en-US" dirty="0">
              <a:solidFill>
                <a:schemeClr val="tx1"/>
              </a:solidFill>
            </a:endParaRPr>
          </a:p>
        </p:txBody>
      </p:sp>
      <p:sp>
        <p:nvSpPr>
          <p:cNvPr id="22" name="Rectangle 21">
            <a:extLst>
              <a:ext uri="{FF2B5EF4-FFF2-40B4-BE49-F238E27FC236}">
                <a16:creationId xmlns:a16="http://schemas.microsoft.com/office/drawing/2014/main" id="{42853179-C972-7746-B601-3AD527713E7B}"/>
              </a:ext>
            </a:extLst>
          </p:cNvPr>
          <p:cNvSpPr/>
          <p:nvPr/>
        </p:nvSpPr>
        <p:spPr>
          <a:xfrm>
            <a:off x="555848" y="3287504"/>
            <a:ext cx="3520440" cy="52322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Tree>
    <p:extLst>
      <p:ext uri="{BB962C8B-B14F-4D97-AF65-F5344CB8AC3E}">
        <p14:creationId xmlns:p14="http://schemas.microsoft.com/office/powerpoint/2010/main" val="379390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Computer code representation.">
            <a:extLst>
              <a:ext uri="{FF2B5EF4-FFF2-40B4-BE49-F238E27FC236}">
                <a16:creationId xmlns:a16="http://schemas.microsoft.com/office/drawing/2014/main" id="{B8AE430E-5F64-445C-8FBA-E05091B4E73E}"/>
              </a:ext>
            </a:extLst>
          </p:cNvPr>
          <p:cNvPicPr>
            <a:picLocks noChangeAspect="1"/>
          </p:cNvPicPr>
          <p:nvPr/>
        </p:nvPicPr>
        <p:blipFill rotWithShape="1">
          <a:blip r:embed="rId2">
            <a:alphaModFix amt="50000"/>
          </a:blip>
          <a:srcRect l="445"/>
          <a:stretch/>
        </p:blipFill>
        <p:spPr>
          <a:xfrm>
            <a:off x="20" y="1"/>
            <a:ext cx="12191980" cy="6857999"/>
          </a:xfrm>
          <a:prstGeom prst="rect">
            <a:avLst/>
          </a:prstGeom>
        </p:spPr>
      </p:pic>
      <p:sp>
        <p:nvSpPr>
          <p:cNvPr id="2" name="Title 1">
            <a:extLst>
              <a:ext uri="{FF2B5EF4-FFF2-40B4-BE49-F238E27FC236}">
                <a16:creationId xmlns:a16="http://schemas.microsoft.com/office/drawing/2014/main" id="{925EA594-CF8B-D743-9B9B-56E4FBF9AA7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Data Exploration</a:t>
            </a:r>
            <a:endParaRPr lang="en-US" sz="6000" dirty="0">
              <a:solidFill>
                <a:srgbClr val="FFFFFF"/>
              </a:solidFill>
            </a:endParaRPr>
          </a:p>
        </p:txBody>
      </p:sp>
    </p:spTree>
    <p:extLst>
      <p:ext uri="{BB962C8B-B14F-4D97-AF65-F5344CB8AC3E}">
        <p14:creationId xmlns:p14="http://schemas.microsoft.com/office/powerpoint/2010/main" val="14635648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371F1721-5C3A-F243-8F9B-4AFE59280ECD}"/>
              </a:ext>
            </a:extLst>
          </p:cNvPr>
          <p:cNvSpPr txBox="1"/>
          <p:nvPr/>
        </p:nvSpPr>
        <p:spPr>
          <a:xfrm>
            <a:off x="414338" y="338296"/>
            <a:ext cx="11184254" cy="523220"/>
          </a:xfrm>
          <a:prstGeom prst="rect">
            <a:avLst/>
          </a:prstGeom>
          <a:noFill/>
        </p:spPr>
        <p:txBody>
          <a:bodyPr wrap="square" rtlCol="0">
            <a:spAutoFit/>
          </a:bodyPr>
          <a:lstStyle/>
          <a:p>
            <a:r>
              <a:rPr lang="en-US" sz="2800" dirty="0"/>
              <a:t>Data pull, cleaning and merging process</a:t>
            </a:r>
          </a:p>
        </p:txBody>
      </p:sp>
      <p:grpSp>
        <p:nvGrpSpPr>
          <p:cNvPr id="85" name="Group 84">
            <a:extLst>
              <a:ext uri="{FF2B5EF4-FFF2-40B4-BE49-F238E27FC236}">
                <a16:creationId xmlns:a16="http://schemas.microsoft.com/office/drawing/2014/main" id="{4E0D4051-68FA-024F-AD9C-EFCDF163BF0A}"/>
              </a:ext>
            </a:extLst>
          </p:cNvPr>
          <p:cNvGrpSpPr/>
          <p:nvPr/>
        </p:nvGrpSpPr>
        <p:grpSpPr>
          <a:xfrm>
            <a:off x="520708" y="1986953"/>
            <a:ext cx="11234071" cy="2884092"/>
            <a:chOff x="520708" y="1986953"/>
            <a:chExt cx="11234071" cy="2884092"/>
          </a:xfrm>
        </p:grpSpPr>
        <p:sp>
          <p:nvSpPr>
            <p:cNvPr id="78" name="Freeform 77">
              <a:extLst>
                <a:ext uri="{FF2B5EF4-FFF2-40B4-BE49-F238E27FC236}">
                  <a16:creationId xmlns:a16="http://schemas.microsoft.com/office/drawing/2014/main" id="{DAFD5A18-F992-4142-B888-EEB9FFDB5CC7}"/>
                </a:ext>
              </a:extLst>
            </p:cNvPr>
            <p:cNvSpPr/>
            <p:nvPr/>
          </p:nvSpPr>
          <p:spPr>
            <a:xfrm>
              <a:off x="520708" y="1986953"/>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Google trend keyword search</a:t>
              </a:r>
            </a:p>
          </p:txBody>
        </p:sp>
        <p:sp>
          <p:nvSpPr>
            <p:cNvPr id="79" name="Freeform 78">
              <a:extLst>
                <a:ext uri="{FF2B5EF4-FFF2-40B4-BE49-F238E27FC236}">
                  <a16:creationId xmlns:a16="http://schemas.microsoft.com/office/drawing/2014/main" id="{64E50F95-216C-A047-9787-7044427534D9}"/>
                </a:ext>
              </a:extLst>
            </p:cNvPr>
            <p:cNvSpPr/>
            <p:nvPr/>
          </p:nvSpPr>
          <p:spPr>
            <a:xfrm>
              <a:off x="2054044" y="2365828"/>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80" name="Freeform 79">
              <a:extLst>
                <a:ext uri="{FF2B5EF4-FFF2-40B4-BE49-F238E27FC236}">
                  <a16:creationId xmlns:a16="http://schemas.microsoft.com/office/drawing/2014/main" id="{8F6B4B06-A623-C549-A464-7808F0D3D880}"/>
                </a:ext>
              </a:extLst>
            </p:cNvPr>
            <p:cNvSpPr/>
            <p:nvPr/>
          </p:nvSpPr>
          <p:spPr>
            <a:xfrm>
              <a:off x="2472227" y="1986953"/>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Normalization of trend data</a:t>
              </a:r>
            </a:p>
          </p:txBody>
        </p:sp>
        <p:sp>
          <p:nvSpPr>
            <p:cNvPr id="81" name="Freeform 80">
              <a:extLst>
                <a:ext uri="{FF2B5EF4-FFF2-40B4-BE49-F238E27FC236}">
                  <a16:creationId xmlns:a16="http://schemas.microsoft.com/office/drawing/2014/main" id="{A82A88D5-5C84-9D4E-98FB-FC256B94210A}"/>
                </a:ext>
              </a:extLst>
            </p:cNvPr>
            <p:cNvSpPr/>
            <p:nvPr/>
          </p:nvSpPr>
          <p:spPr>
            <a:xfrm>
              <a:off x="4005563" y="2365828"/>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82" name="Freeform 81">
              <a:extLst>
                <a:ext uri="{FF2B5EF4-FFF2-40B4-BE49-F238E27FC236}">
                  <a16:creationId xmlns:a16="http://schemas.microsoft.com/office/drawing/2014/main" id="{C4F5E725-EDAD-F040-93B0-D815C3A899ED}"/>
                </a:ext>
              </a:extLst>
            </p:cNvPr>
            <p:cNvSpPr/>
            <p:nvPr/>
          </p:nvSpPr>
          <p:spPr>
            <a:xfrm>
              <a:off x="4423745" y="1986953"/>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Correlation between searched keyword</a:t>
              </a:r>
            </a:p>
          </p:txBody>
        </p:sp>
        <p:sp>
          <p:nvSpPr>
            <p:cNvPr id="83" name="Freeform 82">
              <a:extLst>
                <a:ext uri="{FF2B5EF4-FFF2-40B4-BE49-F238E27FC236}">
                  <a16:creationId xmlns:a16="http://schemas.microsoft.com/office/drawing/2014/main" id="{FA268893-48FF-9043-A232-610ACB0B269A}"/>
                </a:ext>
              </a:extLst>
            </p:cNvPr>
            <p:cNvSpPr/>
            <p:nvPr/>
          </p:nvSpPr>
          <p:spPr>
            <a:xfrm>
              <a:off x="5957082" y="2365828"/>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84" name="Freeform 83">
              <a:extLst>
                <a:ext uri="{FF2B5EF4-FFF2-40B4-BE49-F238E27FC236}">
                  <a16:creationId xmlns:a16="http://schemas.microsoft.com/office/drawing/2014/main" id="{6C4BDA12-F785-2A41-B5B9-AB23B87A0BBD}"/>
                </a:ext>
              </a:extLst>
            </p:cNvPr>
            <p:cNvSpPr/>
            <p:nvPr/>
          </p:nvSpPr>
          <p:spPr>
            <a:xfrm>
              <a:off x="6375264" y="1986953"/>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Remove highly correlated keywords</a:t>
              </a:r>
            </a:p>
          </p:txBody>
        </p:sp>
        <p:sp>
          <p:nvSpPr>
            <p:cNvPr id="69" name="Freeform 68">
              <a:extLst>
                <a:ext uri="{FF2B5EF4-FFF2-40B4-BE49-F238E27FC236}">
                  <a16:creationId xmlns:a16="http://schemas.microsoft.com/office/drawing/2014/main" id="{D5F534B8-7B97-254A-B48F-2611B2719D76}"/>
                </a:ext>
              </a:extLst>
            </p:cNvPr>
            <p:cNvSpPr/>
            <p:nvPr/>
          </p:nvSpPr>
          <p:spPr>
            <a:xfrm>
              <a:off x="4423745" y="3767599"/>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Yfinance stock price</a:t>
              </a:r>
            </a:p>
          </p:txBody>
        </p:sp>
        <p:sp>
          <p:nvSpPr>
            <p:cNvPr id="70" name="Freeform 69">
              <a:extLst>
                <a:ext uri="{FF2B5EF4-FFF2-40B4-BE49-F238E27FC236}">
                  <a16:creationId xmlns:a16="http://schemas.microsoft.com/office/drawing/2014/main" id="{70B98F77-ADC6-EB4B-A42D-705622196FFD}"/>
                </a:ext>
              </a:extLst>
            </p:cNvPr>
            <p:cNvSpPr/>
            <p:nvPr/>
          </p:nvSpPr>
          <p:spPr>
            <a:xfrm>
              <a:off x="5957082" y="4146474"/>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1">
              <a:schemeClr val="accent3">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71" name="Freeform 70">
              <a:extLst>
                <a:ext uri="{FF2B5EF4-FFF2-40B4-BE49-F238E27FC236}">
                  <a16:creationId xmlns:a16="http://schemas.microsoft.com/office/drawing/2014/main" id="{FBAE94B8-9AD9-964D-AA39-65D3C25EBFC8}"/>
                </a:ext>
              </a:extLst>
            </p:cNvPr>
            <p:cNvSpPr/>
            <p:nvPr/>
          </p:nvSpPr>
          <p:spPr>
            <a:xfrm>
              <a:off x="6375264" y="3767599"/>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Daily Return</a:t>
              </a:r>
            </a:p>
          </p:txBody>
        </p:sp>
        <p:sp>
          <p:nvSpPr>
            <p:cNvPr id="72" name="Freeform 71">
              <a:extLst>
                <a:ext uri="{FF2B5EF4-FFF2-40B4-BE49-F238E27FC236}">
                  <a16:creationId xmlns:a16="http://schemas.microsoft.com/office/drawing/2014/main" id="{E1675F92-7D4B-6F4E-9A69-8FB4F6AD60F7}"/>
                </a:ext>
              </a:extLst>
            </p:cNvPr>
            <p:cNvSpPr/>
            <p:nvPr/>
          </p:nvSpPr>
          <p:spPr>
            <a:xfrm>
              <a:off x="8409318" y="2877277"/>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a:solidFill>
              <a:schemeClr val="accent1"/>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Merge data frames</a:t>
              </a:r>
            </a:p>
          </p:txBody>
        </p:sp>
        <p:sp>
          <p:nvSpPr>
            <p:cNvPr id="73" name="Freeform 72">
              <a:extLst>
                <a:ext uri="{FF2B5EF4-FFF2-40B4-BE49-F238E27FC236}">
                  <a16:creationId xmlns:a16="http://schemas.microsoft.com/office/drawing/2014/main" id="{28D6C36D-86FA-4B41-9459-8426E25D2595}"/>
                </a:ext>
              </a:extLst>
            </p:cNvPr>
            <p:cNvSpPr/>
            <p:nvPr/>
          </p:nvSpPr>
          <p:spPr>
            <a:xfrm>
              <a:off x="10360837" y="2877277"/>
              <a:ext cx="1393942" cy="1103446"/>
            </a:xfrm>
            <a:custGeom>
              <a:avLst/>
              <a:gdLst>
                <a:gd name="connsiteX0" fmla="*/ 0 w 1393942"/>
                <a:gd name="connsiteY0" fmla="*/ 110345 h 1103446"/>
                <a:gd name="connsiteX1" fmla="*/ 110345 w 1393942"/>
                <a:gd name="connsiteY1" fmla="*/ 0 h 1103446"/>
                <a:gd name="connsiteX2" fmla="*/ 1283597 w 1393942"/>
                <a:gd name="connsiteY2" fmla="*/ 0 h 1103446"/>
                <a:gd name="connsiteX3" fmla="*/ 1393942 w 1393942"/>
                <a:gd name="connsiteY3" fmla="*/ 110345 h 1103446"/>
                <a:gd name="connsiteX4" fmla="*/ 1393942 w 1393942"/>
                <a:gd name="connsiteY4" fmla="*/ 993101 h 1103446"/>
                <a:gd name="connsiteX5" fmla="*/ 1283597 w 1393942"/>
                <a:gd name="connsiteY5" fmla="*/ 1103446 h 1103446"/>
                <a:gd name="connsiteX6" fmla="*/ 110345 w 1393942"/>
                <a:gd name="connsiteY6" fmla="*/ 1103446 h 1103446"/>
                <a:gd name="connsiteX7" fmla="*/ 0 w 1393942"/>
                <a:gd name="connsiteY7" fmla="*/ 993101 h 1103446"/>
                <a:gd name="connsiteX8" fmla="*/ 0 w 1393942"/>
                <a:gd name="connsiteY8" fmla="*/ 110345 h 11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942" h="1103446">
                  <a:moveTo>
                    <a:pt x="0" y="110345"/>
                  </a:moveTo>
                  <a:cubicBezTo>
                    <a:pt x="0" y="49403"/>
                    <a:pt x="49403" y="0"/>
                    <a:pt x="110345" y="0"/>
                  </a:cubicBezTo>
                  <a:lnTo>
                    <a:pt x="1283597" y="0"/>
                  </a:lnTo>
                  <a:cubicBezTo>
                    <a:pt x="1344539" y="0"/>
                    <a:pt x="1393942" y="49403"/>
                    <a:pt x="1393942" y="110345"/>
                  </a:cubicBezTo>
                  <a:lnTo>
                    <a:pt x="1393942" y="993101"/>
                  </a:lnTo>
                  <a:cubicBezTo>
                    <a:pt x="1393942" y="1054043"/>
                    <a:pt x="1344539" y="1103446"/>
                    <a:pt x="1283597" y="1103446"/>
                  </a:cubicBezTo>
                  <a:lnTo>
                    <a:pt x="110345" y="1103446"/>
                  </a:lnTo>
                  <a:cubicBezTo>
                    <a:pt x="49403" y="1103446"/>
                    <a:pt x="0" y="1054043"/>
                    <a:pt x="0" y="993101"/>
                  </a:cubicBezTo>
                  <a:lnTo>
                    <a:pt x="0" y="110345"/>
                  </a:lnTo>
                  <a:close/>
                </a:path>
              </a:pathLst>
            </a:custGeom>
            <a:solidFill>
              <a:schemeClr val="accent1"/>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93279" tIns="93279" rIns="93279" bIns="93279" numCol="1" spcCol="1270" anchor="ctr" anchorCtr="0">
              <a:noAutofit/>
            </a:bodyPr>
            <a:lstStyle/>
            <a:p>
              <a:pPr marL="0" lvl="0" indent="0" algn="ctr" defTabSz="711200">
                <a:lnSpc>
                  <a:spcPct val="90000"/>
                </a:lnSpc>
                <a:spcBef>
                  <a:spcPct val="0"/>
                </a:spcBef>
                <a:spcAft>
                  <a:spcPct val="35000"/>
                </a:spcAft>
                <a:buNone/>
              </a:pPr>
              <a:r>
                <a:rPr lang="en-US" sz="1600" kern="1200" dirty="0"/>
                <a:t>Remove nulls</a:t>
              </a:r>
            </a:p>
          </p:txBody>
        </p:sp>
        <p:sp>
          <p:nvSpPr>
            <p:cNvPr id="74" name="Freeform 73">
              <a:extLst>
                <a:ext uri="{FF2B5EF4-FFF2-40B4-BE49-F238E27FC236}">
                  <a16:creationId xmlns:a16="http://schemas.microsoft.com/office/drawing/2014/main" id="{E1C4ACAC-575E-9C40-ADF2-802941C1CF7E}"/>
                </a:ext>
              </a:extLst>
            </p:cNvPr>
            <p:cNvSpPr/>
            <p:nvPr/>
          </p:nvSpPr>
          <p:spPr>
            <a:xfrm rot="1856208">
              <a:off x="7909200" y="2365828"/>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1">
              <a:schemeClr val="accent3">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75" name="Freeform 74">
              <a:extLst>
                <a:ext uri="{FF2B5EF4-FFF2-40B4-BE49-F238E27FC236}">
                  <a16:creationId xmlns:a16="http://schemas.microsoft.com/office/drawing/2014/main" id="{15B3158F-646D-4147-B4EC-A274810351D7}"/>
                </a:ext>
              </a:extLst>
            </p:cNvPr>
            <p:cNvSpPr/>
            <p:nvPr/>
          </p:nvSpPr>
          <p:spPr>
            <a:xfrm rot="19250540">
              <a:off x="7891873" y="4146473"/>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1">
              <a:schemeClr val="accent3">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76" name="Freeform 75">
              <a:extLst>
                <a:ext uri="{FF2B5EF4-FFF2-40B4-BE49-F238E27FC236}">
                  <a16:creationId xmlns:a16="http://schemas.microsoft.com/office/drawing/2014/main" id="{83053D8F-E71F-4D4A-A062-E020A851DE56}"/>
                </a:ext>
              </a:extLst>
            </p:cNvPr>
            <p:cNvSpPr/>
            <p:nvPr/>
          </p:nvSpPr>
          <p:spPr>
            <a:xfrm>
              <a:off x="9934291" y="3256151"/>
              <a:ext cx="295515" cy="345697"/>
            </a:xfrm>
            <a:custGeom>
              <a:avLst/>
              <a:gdLst>
                <a:gd name="connsiteX0" fmla="*/ 0 w 295515"/>
                <a:gd name="connsiteY0" fmla="*/ 69139 h 345697"/>
                <a:gd name="connsiteX1" fmla="*/ 147758 w 295515"/>
                <a:gd name="connsiteY1" fmla="*/ 69139 h 345697"/>
                <a:gd name="connsiteX2" fmla="*/ 147758 w 295515"/>
                <a:gd name="connsiteY2" fmla="*/ 0 h 345697"/>
                <a:gd name="connsiteX3" fmla="*/ 295515 w 295515"/>
                <a:gd name="connsiteY3" fmla="*/ 172849 h 345697"/>
                <a:gd name="connsiteX4" fmla="*/ 147758 w 295515"/>
                <a:gd name="connsiteY4" fmla="*/ 345697 h 345697"/>
                <a:gd name="connsiteX5" fmla="*/ 147758 w 295515"/>
                <a:gd name="connsiteY5" fmla="*/ 276558 h 345697"/>
                <a:gd name="connsiteX6" fmla="*/ 0 w 295515"/>
                <a:gd name="connsiteY6" fmla="*/ 276558 h 345697"/>
                <a:gd name="connsiteX7" fmla="*/ 0 w 295515"/>
                <a:gd name="connsiteY7" fmla="*/ 69139 h 34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15" h="345697">
                  <a:moveTo>
                    <a:pt x="0" y="69139"/>
                  </a:moveTo>
                  <a:lnTo>
                    <a:pt x="147758" y="69139"/>
                  </a:lnTo>
                  <a:lnTo>
                    <a:pt x="147758" y="0"/>
                  </a:lnTo>
                  <a:lnTo>
                    <a:pt x="295515" y="172849"/>
                  </a:lnTo>
                  <a:lnTo>
                    <a:pt x="147758" y="345697"/>
                  </a:lnTo>
                  <a:lnTo>
                    <a:pt x="147758" y="276558"/>
                  </a:lnTo>
                  <a:lnTo>
                    <a:pt x="0" y="276558"/>
                  </a:lnTo>
                  <a:lnTo>
                    <a:pt x="0" y="69139"/>
                  </a:lnTo>
                  <a:close/>
                </a:path>
              </a:pathLst>
            </a:custGeom>
            <a:solidFill>
              <a:schemeClr val="accent1"/>
            </a:solidFill>
          </p:spPr>
          <p:style>
            <a:lnRef idx="0">
              <a:schemeClr val="accent3">
                <a:tint val="60000"/>
                <a:hueOff val="0"/>
                <a:satOff val="0"/>
                <a:lumOff val="0"/>
                <a:alphaOff val="0"/>
              </a:schemeClr>
            </a:lnRef>
            <a:fillRef idx="1">
              <a:schemeClr val="accent3">
                <a:tint val="60000"/>
                <a:hueOff val="0"/>
                <a:satOff val="0"/>
                <a:lumOff val="0"/>
                <a:alphaOff val="0"/>
              </a:schemeClr>
            </a:fillRef>
            <a:effectRef idx="1">
              <a:schemeClr val="accent3">
                <a:tint val="60000"/>
                <a:hueOff val="0"/>
                <a:satOff val="0"/>
                <a:lumOff val="0"/>
                <a:alphaOff val="0"/>
              </a:schemeClr>
            </a:effectRef>
            <a:fontRef idx="minor">
              <a:schemeClr val="lt1"/>
            </a:fontRef>
          </p:style>
          <p:txBody>
            <a:bodyPr spcFirstLastPara="0" vert="horz" wrap="square" lIns="0" tIns="69139" rIns="88654" bIns="6913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spTree>
    <p:extLst>
      <p:ext uri="{BB962C8B-B14F-4D97-AF65-F5344CB8AC3E}">
        <p14:creationId xmlns:p14="http://schemas.microsoft.com/office/powerpoint/2010/main" val="404054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371F1721-5C3A-F243-8F9B-4AFE59280ECD}"/>
              </a:ext>
            </a:extLst>
          </p:cNvPr>
          <p:cNvSpPr txBox="1"/>
          <p:nvPr/>
        </p:nvSpPr>
        <p:spPr>
          <a:xfrm>
            <a:off x="414338" y="338296"/>
            <a:ext cx="11184254" cy="523220"/>
          </a:xfrm>
          <a:prstGeom prst="rect">
            <a:avLst/>
          </a:prstGeom>
          <a:noFill/>
        </p:spPr>
        <p:txBody>
          <a:bodyPr wrap="square" rtlCol="0">
            <a:spAutoFit/>
          </a:bodyPr>
          <a:lstStyle/>
          <a:p>
            <a:r>
              <a:rPr lang="en-US" sz="2800" dirty="0"/>
              <a:t>Normalization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B9FB0DF-35B2-3240-BEE6-332F3B744307}"/>
                  </a:ext>
                </a:extLst>
              </p:cNvPr>
              <p:cNvSpPr txBox="1"/>
              <p:nvPr/>
            </p:nvSpPr>
            <p:spPr>
              <a:xfrm>
                <a:off x="414339" y="1031417"/>
                <a:ext cx="11184254" cy="5203860"/>
              </a:xfrm>
              <a:prstGeom prst="rect">
                <a:avLst/>
              </a:prstGeom>
              <a:noFill/>
            </p:spPr>
            <p:txBody>
              <a:bodyPr wrap="square" rtlCol="0">
                <a:spAutoFit/>
              </a:bodyPr>
              <a:lstStyle/>
              <a:p>
                <a:pPr algn="just"/>
                <a:r>
                  <a:rPr lang="en-US" dirty="0"/>
                  <a:t>Google Trends does not provide the whole universe of google searches, but rather a sampling of all searches. Google maintains that this sample is representative of the whole search universe. Each data point is divided by the total searches of the geography and time range it represents to compare relative popularity. Otherwise, places with the most search volume would always be ranked highest. The resulting numbers are then scaled on a range of 0 to 100 based on a topic’s proportion to all searches on all topics. Due to this normalization of information is required which is a common technique in developing the machine learning models.</a:t>
                </a:r>
              </a:p>
              <a:p>
                <a:endParaRPr lang="en-US" dirty="0"/>
              </a:p>
              <a:p>
                <a:r>
                  <a:rPr lang="en-US" dirty="0"/>
                  <a:t>Normalization is a scaling technique in which values are shifted and rescaled so that they end up ranging between 0 and 1. It is also known as Min-Max scaling.</a:t>
                </a:r>
              </a:p>
              <a:p>
                <a:pPr algn="ctr"/>
                <a:r>
                  <a:rPr lang="en-US" sz="2800" dirty="0"/>
                  <a:t>X’ = </a:t>
                </a:r>
                <a14:m>
                  <m:oMath xmlns:m="http://schemas.openxmlformats.org/officeDocument/2006/math">
                    <m:f>
                      <m:fPr>
                        <m:ctrlPr>
                          <a:rPr lang="en-US" sz="2800" i="1" smtClean="0">
                            <a:latin typeface="Cambria Math" panose="02040503050406030204" pitchFamily="18" charset="0"/>
                          </a:rPr>
                        </m:ctrlPr>
                      </m:fPr>
                      <m:num>
                        <m:r>
                          <m:rPr>
                            <m:nor/>
                          </m:rPr>
                          <a:rPr lang="en-US" sz="2800" dirty="0"/>
                          <m:t>X</m:t>
                        </m:r>
                        <m:r>
                          <m:rPr>
                            <m:nor/>
                          </m:rPr>
                          <a:rPr lang="en-US" sz="2800" dirty="0"/>
                          <m:t>-</m:t>
                        </m:r>
                        <m:r>
                          <m:rPr>
                            <m:nor/>
                          </m:rPr>
                          <a:rPr lang="en-US" sz="2800" dirty="0"/>
                          <m:t>Xmin</m:t>
                        </m:r>
                      </m:num>
                      <m:den>
                        <m:r>
                          <m:rPr>
                            <m:nor/>
                          </m:rPr>
                          <a:rPr lang="en-US" sz="2800" dirty="0"/>
                          <m:t>X</m:t>
                        </m:r>
                        <m:r>
                          <m:rPr>
                            <m:nor/>
                          </m:rPr>
                          <a:rPr lang="en-US" sz="2800" dirty="0"/>
                          <m:t>-</m:t>
                        </m:r>
                        <m:r>
                          <m:rPr>
                            <m:nor/>
                          </m:rPr>
                          <a:rPr lang="en-US" sz="2800" dirty="0"/>
                          <m:t>Xmax</m:t>
                        </m:r>
                        <m:r>
                          <m:rPr>
                            <m:nor/>
                          </m:rPr>
                          <a:rPr lang="en-US" sz="2800" dirty="0"/>
                          <m:t> </m:t>
                        </m:r>
                      </m:den>
                    </m:f>
                  </m:oMath>
                </a14:m>
                <a:endParaRPr lang="en-US" dirty="0"/>
              </a:p>
              <a:p>
                <a:endParaRPr lang="en-US" dirty="0"/>
              </a:p>
              <a:p>
                <a:r>
                  <a:rPr lang="en-US" dirty="0"/>
                  <a:t>Here, </a:t>
                </a:r>
                <a:r>
                  <a:rPr lang="en-US" dirty="0" err="1"/>
                  <a:t>Xmax</a:t>
                </a:r>
                <a:r>
                  <a:rPr lang="en-US" dirty="0"/>
                  <a:t> and </a:t>
                </a:r>
                <a:r>
                  <a:rPr lang="en-US" dirty="0" err="1"/>
                  <a:t>Xmin</a:t>
                </a:r>
                <a:r>
                  <a:rPr lang="en-US" dirty="0"/>
                  <a:t> are the maximum and the minimum values of the feature, respectively.</a:t>
                </a:r>
              </a:p>
              <a:p>
                <a:pPr marL="285750" indent="-285750">
                  <a:buFont typeface="Arial" panose="020B0604020202020204" pitchFamily="34" charset="0"/>
                  <a:buChar char="•"/>
                </a:pPr>
                <a:r>
                  <a:rPr lang="en-US" dirty="0"/>
                  <a:t>When the value of X is the minimum value in the column, the numerator will be 0, and hence X’ is 0</a:t>
                </a:r>
              </a:p>
              <a:p>
                <a:pPr marL="285750" indent="-285750">
                  <a:buFont typeface="Arial" panose="020B0604020202020204" pitchFamily="34" charset="0"/>
                  <a:buChar char="•"/>
                </a:pPr>
                <a:r>
                  <a:rPr lang="en-US" dirty="0"/>
                  <a:t>On the other hand, when the value of X is the maximum value in the column, the numerator is equal to the denominator and thus the value of X’ is 1</a:t>
                </a:r>
              </a:p>
              <a:p>
                <a:pPr marL="285750" indent="-285750">
                  <a:buFont typeface="Arial" panose="020B0604020202020204" pitchFamily="34" charset="0"/>
                  <a:buChar char="•"/>
                </a:pPr>
                <a:r>
                  <a:rPr lang="en-US" dirty="0"/>
                  <a:t>If the value of X is between the minimum and the maximum value, then the value of X’ is between 0 and 1</a:t>
                </a:r>
              </a:p>
              <a:p>
                <a:r>
                  <a:rPr lang="en-US" dirty="0"/>
                  <a:t> </a:t>
                </a:r>
              </a:p>
            </p:txBody>
          </p:sp>
        </mc:Choice>
        <mc:Fallback>
          <p:sp>
            <p:nvSpPr>
              <p:cNvPr id="19" name="TextBox 18">
                <a:extLst>
                  <a:ext uri="{FF2B5EF4-FFF2-40B4-BE49-F238E27FC236}">
                    <a16:creationId xmlns:a16="http://schemas.microsoft.com/office/drawing/2014/main" id="{AB9FB0DF-35B2-3240-BEE6-332F3B744307}"/>
                  </a:ext>
                </a:extLst>
              </p:cNvPr>
              <p:cNvSpPr txBox="1">
                <a:spLocks noRot="1" noChangeAspect="1" noMove="1" noResize="1" noEditPoints="1" noAdjustHandles="1" noChangeArrowheads="1" noChangeShapeType="1" noTextEdit="1"/>
              </p:cNvSpPr>
              <p:nvPr/>
            </p:nvSpPr>
            <p:spPr>
              <a:xfrm>
                <a:off x="414339" y="1031417"/>
                <a:ext cx="11184254" cy="5203860"/>
              </a:xfrm>
              <a:prstGeom prst="rect">
                <a:avLst/>
              </a:prstGeom>
              <a:blipFill>
                <a:blip r:embed="rId2"/>
                <a:stretch>
                  <a:fillRect l="-454" t="-487" r="-454"/>
                </a:stretch>
              </a:blipFill>
            </p:spPr>
            <p:txBody>
              <a:bodyPr/>
              <a:lstStyle/>
              <a:p>
                <a:r>
                  <a:rPr lang="en-US">
                    <a:noFill/>
                  </a:rPr>
                  <a:t> </a:t>
                </a:r>
              </a:p>
            </p:txBody>
          </p:sp>
        </mc:Fallback>
      </mc:AlternateContent>
    </p:spTree>
    <p:extLst>
      <p:ext uri="{BB962C8B-B14F-4D97-AF65-F5344CB8AC3E}">
        <p14:creationId xmlns:p14="http://schemas.microsoft.com/office/powerpoint/2010/main" val="2310055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hart&#10;&#10;Description automatically generated">
            <a:extLst>
              <a:ext uri="{FF2B5EF4-FFF2-40B4-BE49-F238E27FC236}">
                <a16:creationId xmlns:a16="http://schemas.microsoft.com/office/drawing/2014/main" id="{CE15C66A-7170-0F41-AB0B-1AF752F873C2}"/>
              </a:ext>
            </a:extLst>
          </p:cNvPr>
          <p:cNvPicPr>
            <a:picLocks noChangeAspect="1"/>
          </p:cNvPicPr>
          <p:nvPr/>
        </p:nvPicPr>
        <p:blipFill>
          <a:blip r:embed="rId2"/>
          <a:stretch>
            <a:fillRect/>
          </a:stretch>
        </p:blipFill>
        <p:spPr>
          <a:xfrm>
            <a:off x="2149631" y="2795706"/>
            <a:ext cx="7713668" cy="3305858"/>
          </a:xfrm>
          <a:prstGeom prst="rect">
            <a:avLst/>
          </a:prstGeom>
        </p:spPr>
      </p:pic>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Exploration: Uncertain times increases volatility</a:t>
            </a:r>
          </a:p>
        </p:txBody>
      </p:sp>
      <p:sp>
        <p:nvSpPr>
          <p:cNvPr id="14" name="TextBox 13">
            <a:extLst>
              <a:ext uri="{FF2B5EF4-FFF2-40B4-BE49-F238E27FC236}">
                <a16:creationId xmlns:a16="http://schemas.microsoft.com/office/drawing/2014/main" id="{30113782-E8F4-5A4F-B68C-809448603D20}"/>
              </a:ext>
            </a:extLst>
          </p:cNvPr>
          <p:cNvSpPr txBox="1"/>
          <p:nvPr/>
        </p:nvSpPr>
        <p:spPr>
          <a:xfrm>
            <a:off x="414339" y="1031417"/>
            <a:ext cx="11184254" cy="1200329"/>
          </a:xfrm>
          <a:prstGeom prst="rect">
            <a:avLst/>
          </a:prstGeom>
          <a:noFill/>
        </p:spPr>
        <p:txBody>
          <a:bodyPr wrap="square" rtlCol="0">
            <a:spAutoFit/>
          </a:bodyPr>
          <a:lstStyle/>
          <a:p>
            <a:r>
              <a:rPr lang="en-US" dirty="0"/>
              <a:t>Stock prices shows higher degree of volatility during uncertain times </a:t>
            </a:r>
          </a:p>
          <a:p>
            <a:pPr marL="342900" indent="-342900">
              <a:buAutoNum type="alphaUcPeriod"/>
            </a:pPr>
            <a:r>
              <a:rPr lang="en-US" dirty="0"/>
              <a:t>2007-08 economic crisis</a:t>
            </a:r>
          </a:p>
          <a:p>
            <a:pPr marL="342900" indent="-342900">
              <a:buFontTx/>
              <a:buAutoNum type="alphaUcPeriod"/>
            </a:pPr>
            <a:r>
              <a:rPr lang="en-US" dirty="0"/>
              <a:t>European sovereign debt crisis (Spain and Italy)</a:t>
            </a:r>
          </a:p>
          <a:p>
            <a:pPr marL="342900" indent="-342900">
              <a:buAutoNum type="alphaUcPeriod"/>
            </a:pPr>
            <a:r>
              <a:rPr lang="en-US" dirty="0"/>
              <a:t>Covid impact</a:t>
            </a:r>
          </a:p>
        </p:txBody>
      </p:sp>
      <p:sp>
        <p:nvSpPr>
          <p:cNvPr id="17" name="Rectangle 16">
            <a:extLst>
              <a:ext uri="{FF2B5EF4-FFF2-40B4-BE49-F238E27FC236}">
                <a16:creationId xmlns:a16="http://schemas.microsoft.com/office/drawing/2014/main" id="{DB02D198-F82C-A641-9241-E2C3589F9FE8}"/>
              </a:ext>
            </a:extLst>
          </p:cNvPr>
          <p:cNvSpPr/>
          <p:nvPr/>
        </p:nvSpPr>
        <p:spPr>
          <a:xfrm>
            <a:off x="3438525" y="3112293"/>
            <a:ext cx="819149" cy="2474119"/>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CE40E-D636-D44C-A69A-31F200D3D599}"/>
              </a:ext>
            </a:extLst>
          </p:cNvPr>
          <p:cNvSpPr/>
          <p:nvPr/>
        </p:nvSpPr>
        <p:spPr>
          <a:xfrm>
            <a:off x="8443912" y="3715940"/>
            <a:ext cx="457201" cy="1327548"/>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A667D03-2BB3-B14C-A19F-7DFC1F9BB79C}"/>
              </a:ext>
            </a:extLst>
          </p:cNvPr>
          <p:cNvSpPr/>
          <p:nvPr/>
        </p:nvSpPr>
        <p:spPr>
          <a:xfrm>
            <a:off x="4824412" y="3715940"/>
            <a:ext cx="457201" cy="1484710"/>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BC8036D-A0DD-7140-B275-F7A37702BC5F}"/>
              </a:ext>
            </a:extLst>
          </p:cNvPr>
          <p:cNvSpPr/>
          <p:nvPr/>
        </p:nvSpPr>
        <p:spPr>
          <a:xfrm>
            <a:off x="3665219" y="2553651"/>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1" name="Oval 20">
            <a:extLst>
              <a:ext uri="{FF2B5EF4-FFF2-40B4-BE49-F238E27FC236}">
                <a16:creationId xmlns:a16="http://schemas.microsoft.com/office/drawing/2014/main" id="{6D89633B-11B1-F74F-B1A4-A6E9984228E6}"/>
              </a:ext>
            </a:extLst>
          </p:cNvPr>
          <p:cNvSpPr/>
          <p:nvPr/>
        </p:nvSpPr>
        <p:spPr>
          <a:xfrm>
            <a:off x="4870132" y="3146486"/>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6E0B6C80-71E0-094B-9647-72CC7D399CE6}"/>
              </a:ext>
            </a:extLst>
          </p:cNvPr>
          <p:cNvSpPr/>
          <p:nvPr/>
        </p:nvSpPr>
        <p:spPr>
          <a:xfrm>
            <a:off x="8489632" y="3151090"/>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TextBox 22">
            <a:extLst>
              <a:ext uri="{FF2B5EF4-FFF2-40B4-BE49-F238E27FC236}">
                <a16:creationId xmlns:a16="http://schemas.microsoft.com/office/drawing/2014/main" id="{C2F43891-B572-0046-82EA-C2940DAC0704}"/>
              </a:ext>
            </a:extLst>
          </p:cNvPr>
          <p:cNvSpPr txBox="1"/>
          <p:nvPr/>
        </p:nvSpPr>
        <p:spPr>
          <a:xfrm>
            <a:off x="414338" y="6150372"/>
            <a:ext cx="11184254" cy="646331"/>
          </a:xfrm>
          <a:prstGeom prst="rect">
            <a:avLst/>
          </a:prstGeom>
          <a:noFill/>
        </p:spPr>
        <p:txBody>
          <a:bodyPr wrap="square" rtlCol="0">
            <a:spAutoFit/>
          </a:bodyPr>
          <a:lstStyle/>
          <a:p>
            <a:r>
              <a:rPr lang="en-US" dirty="0"/>
              <a:t>During 2007-08 economic crisis and European sovereign debt crisis, financial stocks were showing higher degree of volatility compared to covid time</a:t>
            </a:r>
          </a:p>
        </p:txBody>
      </p:sp>
    </p:spTree>
    <p:extLst>
      <p:ext uri="{BB962C8B-B14F-4D97-AF65-F5344CB8AC3E}">
        <p14:creationId xmlns:p14="http://schemas.microsoft.com/office/powerpoint/2010/main" val="84341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Exploration: Keywords are highly correlated</a:t>
            </a:r>
          </a:p>
        </p:txBody>
      </p:sp>
      <p:grpSp>
        <p:nvGrpSpPr>
          <p:cNvPr id="2" name="Group 1">
            <a:extLst>
              <a:ext uri="{FF2B5EF4-FFF2-40B4-BE49-F238E27FC236}">
                <a16:creationId xmlns:a16="http://schemas.microsoft.com/office/drawing/2014/main" id="{D87F6B7D-88E0-3E45-B7C2-5BB478AD8FD0}"/>
              </a:ext>
            </a:extLst>
          </p:cNvPr>
          <p:cNvGrpSpPr/>
          <p:nvPr/>
        </p:nvGrpSpPr>
        <p:grpSpPr>
          <a:xfrm>
            <a:off x="296431" y="2582547"/>
            <a:ext cx="8909352" cy="3829749"/>
            <a:chOff x="1025480" y="2240398"/>
            <a:chExt cx="10141040" cy="4450459"/>
          </a:xfrm>
        </p:grpSpPr>
        <p:pic>
          <p:nvPicPr>
            <p:cNvPr id="4" name="Picture 3" descr="Chart&#10;&#10;Description automatically generated with medium confidence">
              <a:extLst>
                <a:ext uri="{FF2B5EF4-FFF2-40B4-BE49-F238E27FC236}">
                  <a16:creationId xmlns:a16="http://schemas.microsoft.com/office/drawing/2014/main" id="{436EBBBF-56DA-F844-ADD8-188754B93DFB}"/>
                </a:ext>
              </a:extLst>
            </p:cNvPr>
            <p:cNvPicPr>
              <a:picLocks noChangeAspect="1"/>
            </p:cNvPicPr>
            <p:nvPr/>
          </p:nvPicPr>
          <p:blipFill>
            <a:blip r:embed="rId2"/>
            <a:stretch>
              <a:fillRect/>
            </a:stretch>
          </p:blipFill>
          <p:spPr>
            <a:xfrm>
              <a:off x="1025480" y="2240398"/>
              <a:ext cx="10141040" cy="4346160"/>
            </a:xfrm>
            <a:prstGeom prst="rect">
              <a:avLst/>
            </a:prstGeom>
          </p:spPr>
        </p:pic>
        <p:sp>
          <p:nvSpPr>
            <p:cNvPr id="5" name="Rectangle 4">
              <a:extLst>
                <a:ext uri="{FF2B5EF4-FFF2-40B4-BE49-F238E27FC236}">
                  <a16:creationId xmlns:a16="http://schemas.microsoft.com/office/drawing/2014/main" id="{A2BA293B-6860-7F44-910A-9E4CFA9C95F8}"/>
                </a:ext>
              </a:extLst>
            </p:cNvPr>
            <p:cNvSpPr/>
            <p:nvPr/>
          </p:nvSpPr>
          <p:spPr>
            <a:xfrm>
              <a:off x="2586038" y="5943621"/>
              <a:ext cx="1414462" cy="485775"/>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8A1C32-BAAE-3E4E-9BB5-F1BF602119FE}"/>
                </a:ext>
              </a:extLst>
            </p:cNvPr>
            <p:cNvSpPr/>
            <p:nvPr/>
          </p:nvSpPr>
          <p:spPr>
            <a:xfrm>
              <a:off x="4481512" y="5138759"/>
              <a:ext cx="1804987" cy="633412"/>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DBBF6FB-D849-BD4D-A81A-6099F20EFB50}"/>
                </a:ext>
              </a:extLst>
            </p:cNvPr>
            <p:cNvSpPr/>
            <p:nvPr/>
          </p:nvSpPr>
          <p:spPr>
            <a:xfrm>
              <a:off x="6300787" y="4657745"/>
              <a:ext cx="1414465" cy="481014"/>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AB83B33-8E93-3149-9626-6B9DB7B3625B}"/>
                </a:ext>
              </a:extLst>
            </p:cNvPr>
            <p:cNvSpPr/>
            <p:nvPr/>
          </p:nvSpPr>
          <p:spPr>
            <a:xfrm>
              <a:off x="3817620" y="6325097"/>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1" name="Oval 10">
              <a:extLst>
                <a:ext uri="{FF2B5EF4-FFF2-40B4-BE49-F238E27FC236}">
                  <a16:creationId xmlns:a16="http://schemas.microsoft.com/office/drawing/2014/main" id="{B9C034C0-A8B2-E44F-8B41-03C984A4F627}"/>
                </a:ext>
              </a:extLst>
            </p:cNvPr>
            <p:cNvSpPr/>
            <p:nvPr/>
          </p:nvSpPr>
          <p:spPr>
            <a:xfrm>
              <a:off x="6160748" y="5630724"/>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id="{7D27F007-7492-8C48-9C86-F21BE98A308B}"/>
                </a:ext>
              </a:extLst>
            </p:cNvPr>
            <p:cNvSpPr/>
            <p:nvPr/>
          </p:nvSpPr>
          <p:spPr>
            <a:xfrm>
              <a:off x="7546660" y="4955879"/>
              <a:ext cx="365760" cy="365760"/>
            </a:xfrm>
            <a:prstGeom prst="ellipse">
              <a:avLst/>
            </a:prstGeom>
            <a:solidFill>
              <a:srgbClr val="FF0000"/>
            </a:solidFill>
            <a:ln>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14" name="TextBox 13">
            <a:extLst>
              <a:ext uri="{FF2B5EF4-FFF2-40B4-BE49-F238E27FC236}">
                <a16:creationId xmlns:a16="http://schemas.microsoft.com/office/drawing/2014/main" id="{30113782-E8F4-5A4F-B68C-809448603D20}"/>
              </a:ext>
            </a:extLst>
          </p:cNvPr>
          <p:cNvSpPr txBox="1"/>
          <p:nvPr/>
        </p:nvSpPr>
        <p:spPr>
          <a:xfrm>
            <a:off x="414338" y="936137"/>
            <a:ext cx="11184254" cy="1200329"/>
          </a:xfrm>
          <a:prstGeom prst="rect">
            <a:avLst/>
          </a:prstGeom>
          <a:noFill/>
        </p:spPr>
        <p:txBody>
          <a:bodyPr wrap="square" rtlCol="0">
            <a:spAutoFit/>
          </a:bodyPr>
          <a:lstStyle/>
          <a:p>
            <a:pPr marL="342900" indent="-342900">
              <a:buAutoNum type="alphaUcPeriod"/>
            </a:pPr>
            <a:r>
              <a:rPr lang="en-US" dirty="0"/>
              <a:t>Economic downturn, downturn and recession are similar, hence not surprised that they have very high positive correlation </a:t>
            </a:r>
          </a:p>
          <a:p>
            <a:pPr marL="342900" indent="-342900">
              <a:buAutoNum type="alphaUcPeriod"/>
            </a:pPr>
            <a:r>
              <a:rPr lang="en-US" dirty="0"/>
              <a:t>Sell stocks, buy stocks, unemployment and covid have high positive correlation</a:t>
            </a:r>
          </a:p>
          <a:p>
            <a:pPr marL="342900" indent="-342900">
              <a:buAutoNum type="alphaUcPeriod"/>
            </a:pPr>
            <a:r>
              <a:rPr lang="en-US" dirty="0"/>
              <a:t>Oil and gold are positively correlated with each other, however negatively correlated real estate search</a:t>
            </a:r>
          </a:p>
        </p:txBody>
      </p:sp>
      <p:sp>
        <p:nvSpPr>
          <p:cNvPr id="13" name="TextBox 12">
            <a:extLst>
              <a:ext uri="{FF2B5EF4-FFF2-40B4-BE49-F238E27FC236}">
                <a16:creationId xmlns:a16="http://schemas.microsoft.com/office/drawing/2014/main" id="{32A91BDE-4283-034C-879B-EE6265CAF774}"/>
              </a:ext>
            </a:extLst>
          </p:cNvPr>
          <p:cNvSpPr txBox="1"/>
          <p:nvPr/>
        </p:nvSpPr>
        <p:spPr>
          <a:xfrm>
            <a:off x="9205783" y="4150340"/>
            <a:ext cx="2392809" cy="1323439"/>
          </a:xfrm>
          <a:prstGeom prst="rect">
            <a:avLst/>
          </a:prstGeom>
          <a:solidFill>
            <a:schemeClr val="bg1">
              <a:lumMod val="85000"/>
            </a:schemeClr>
          </a:solidFill>
        </p:spPr>
        <p:txBody>
          <a:bodyPr wrap="square" rtlCol="0">
            <a:spAutoFit/>
          </a:bodyPr>
          <a:lstStyle/>
          <a:p>
            <a:pPr algn="ctr"/>
            <a:r>
              <a:rPr lang="en-US" sz="2000" dirty="0"/>
              <a:t>Considered one key word from highly correlated pools for the final analysis</a:t>
            </a:r>
          </a:p>
        </p:txBody>
      </p:sp>
    </p:spTree>
    <p:extLst>
      <p:ext uri="{BB962C8B-B14F-4D97-AF65-F5344CB8AC3E}">
        <p14:creationId xmlns:p14="http://schemas.microsoft.com/office/powerpoint/2010/main" val="116977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4D6E07-876E-5B4D-86A5-B912EECE00B7}"/>
              </a:ext>
            </a:extLst>
          </p:cNvPr>
          <p:cNvSpPr txBox="1"/>
          <p:nvPr/>
        </p:nvSpPr>
        <p:spPr>
          <a:xfrm>
            <a:off x="414338" y="338296"/>
            <a:ext cx="11184254" cy="523220"/>
          </a:xfrm>
          <a:prstGeom prst="rect">
            <a:avLst/>
          </a:prstGeom>
          <a:noFill/>
        </p:spPr>
        <p:txBody>
          <a:bodyPr wrap="square" rtlCol="0">
            <a:spAutoFit/>
          </a:bodyPr>
          <a:lstStyle/>
          <a:p>
            <a:r>
              <a:rPr lang="en-US" sz="2800" dirty="0"/>
              <a:t>Data Exploration: Trending of buy stock and sell stock</a:t>
            </a:r>
          </a:p>
        </p:txBody>
      </p:sp>
      <p:sp>
        <p:nvSpPr>
          <p:cNvPr id="14" name="TextBox 13">
            <a:extLst>
              <a:ext uri="{FF2B5EF4-FFF2-40B4-BE49-F238E27FC236}">
                <a16:creationId xmlns:a16="http://schemas.microsoft.com/office/drawing/2014/main" id="{30113782-E8F4-5A4F-B68C-809448603D20}"/>
              </a:ext>
            </a:extLst>
          </p:cNvPr>
          <p:cNvSpPr txBox="1"/>
          <p:nvPr/>
        </p:nvSpPr>
        <p:spPr>
          <a:xfrm>
            <a:off x="414338" y="1339086"/>
            <a:ext cx="1118425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Search of buy and sell stock move with each other, and are positively correlated </a:t>
            </a:r>
          </a:p>
        </p:txBody>
      </p:sp>
      <p:pic>
        <p:nvPicPr>
          <p:cNvPr id="13" name="Picture 12" descr="Chart, histogram&#10;&#10;Description automatically generated">
            <a:extLst>
              <a:ext uri="{FF2B5EF4-FFF2-40B4-BE49-F238E27FC236}">
                <a16:creationId xmlns:a16="http://schemas.microsoft.com/office/drawing/2014/main" id="{A62DB746-70E8-F14A-894A-9D301AD78ACA}"/>
              </a:ext>
            </a:extLst>
          </p:cNvPr>
          <p:cNvPicPr>
            <a:picLocks noChangeAspect="1"/>
          </p:cNvPicPr>
          <p:nvPr/>
        </p:nvPicPr>
        <p:blipFill>
          <a:blip r:embed="rId2"/>
          <a:stretch>
            <a:fillRect/>
          </a:stretch>
        </p:blipFill>
        <p:spPr>
          <a:xfrm>
            <a:off x="1331026" y="2185988"/>
            <a:ext cx="9529948" cy="4084263"/>
          </a:xfrm>
          <a:prstGeom prst="rect">
            <a:avLst/>
          </a:prstGeom>
        </p:spPr>
      </p:pic>
    </p:spTree>
    <p:extLst>
      <p:ext uri="{BB962C8B-B14F-4D97-AF65-F5344CB8AC3E}">
        <p14:creationId xmlns:p14="http://schemas.microsoft.com/office/powerpoint/2010/main" val="3099405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568</TotalTime>
  <Words>1240</Words>
  <Application>Microsoft Macintosh PowerPoint</Application>
  <PresentationFormat>Widescreen</PresentationFormat>
  <Paragraphs>130</Paragraphs>
  <Slides>25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Stock Sentiment Analysis December 23, 2021 </vt:lpstr>
      <vt:lpstr>PowerPoint Presentation</vt:lpstr>
      <vt:lpstr>PowerPoint Presentation</vt:lpstr>
      <vt:lpstr>Data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Postmortem</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 Abhishek</dc:creator>
  <cp:lastModifiedBy>Raja Abhishek</cp:lastModifiedBy>
  <cp:revision>9</cp:revision>
  <dcterms:created xsi:type="dcterms:W3CDTF">2021-12-22T01:11:46Z</dcterms:created>
  <dcterms:modified xsi:type="dcterms:W3CDTF">2021-12-23T01:03:48Z</dcterms:modified>
</cp:coreProperties>
</file>